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eading Now 71-78 Bold" charset="1" panose="00000000000000000000"/>
      <p:regular r:id="rId16"/>
    </p:embeddedFont>
    <p:embeddedFont>
      <p:font typeface="Poppins Semi-Bold" charset="1" panose="000007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30.jpe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11" Target="../media/image3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1.jpeg" Type="http://schemas.openxmlformats.org/officeDocument/2006/relationships/image"/><Relationship Id="rId9" Target="../media/image3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5.jpeg" Type="http://schemas.openxmlformats.org/officeDocument/2006/relationships/image"/><Relationship Id="rId9" Target="../media/image3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8.jpeg" Type="http://schemas.openxmlformats.org/officeDocument/2006/relationships/image"/><Relationship Id="rId9" Target="../media/image3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jpeg" Type="http://schemas.openxmlformats.org/officeDocument/2006/relationships/image"/><Relationship Id="rId11" Target="../media/image43.jpeg" Type="http://schemas.openxmlformats.org/officeDocument/2006/relationships/image"/><Relationship Id="rId12" Target="../media/image44.jpeg" Type="http://schemas.openxmlformats.org/officeDocument/2006/relationships/image"/><Relationship Id="rId13" Target="../media/image45.jpe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jpeg" Type="http://schemas.openxmlformats.org/officeDocument/2006/relationships/image"/><Relationship Id="rId13" Target="../media/image51.jpeg" Type="http://schemas.openxmlformats.org/officeDocument/2006/relationships/image"/><Relationship Id="rId14" Target="../media/image52.jpeg" Type="http://schemas.openxmlformats.org/officeDocument/2006/relationships/image"/><Relationship Id="rId15" Target="../media/image53.jpeg" Type="http://schemas.openxmlformats.org/officeDocument/2006/relationships/image"/><Relationship Id="rId16" Target="../media/image54.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6857266"/>
            <a:ext cx="19312339" cy="4814134"/>
            <a:chOff x="0" y="0"/>
            <a:chExt cx="5086377" cy="1267920"/>
          </a:xfrm>
        </p:grpSpPr>
        <p:sp>
          <p:nvSpPr>
            <p:cNvPr name="Freeform 3" id="3"/>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p:spPr>
        </p:sp>
        <p:sp>
          <p:nvSpPr>
            <p:cNvPr name="TextBox 4" id="4"/>
            <p:cNvSpPr txBox="true"/>
            <p:nvPr/>
          </p:nvSpPr>
          <p:spPr>
            <a:xfrm>
              <a:off x="0" y="-38100"/>
              <a:ext cx="5086377" cy="130602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28067" y="1028700"/>
            <a:ext cx="13231867" cy="6867516"/>
          </a:xfrm>
          <a:custGeom>
            <a:avLst/>
            <a:gdLst/>
            <a:ahLst/>
            <a:cxnLst/>
            <a:rect r="r" b="b" t="t" l="l"/>
            <a:pathLst>
              <a:path h="6867516" w="13231867">
                <a:moveTo>
                  <a:pt x="0" y="0"/>
                </a:moveTo>
                <a:lnTo>
                  <a:pt x="13231866" y="0"/>
                </a:lnTo>
                <a:lnTo>
                  <a:pt x="13231866" y="6867516"/>
                </a:lnTo>
                <a:lnTo>
                  <a:pt x="0" y="686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26194" y="2708289"/>
            <a:ext cx="9035611" cy="1763607"/>
          </a:xfrm>
          <a:prstGeom prst="rect">
            <a:avLst/>
          </a:prstGeom>
        </p:spPr>
        <p:txBody>
          <a:bodyPr anchor="t" rtlCol="false" tIns="0" lIns="0" bIns="0" rIns="0">
            <a:spAutoFit/>
          </a:bodyPr>
          <a:lstStyle/>
          <a:p>
            <a:pPr algn="l">
              <a:lnSpc>
                <a:spcPts val="11006"/>
              </a:lnSpc>
            </a:pPr>
            <a:r>
              <a:rPr lang="en-US" sz="11464" spc="-882">
                <a:solidFill>
                  <a:srgbClr val="000000"/>
                </a:solidFill>
                <a:latin typeface="Heading Now 71-78 Bold"/>
              </a:rPr>
              <a:t>PORTFOLIO</a:t>
            </a:r>
          </a:p>
        </p:txBody>
      </p:sp>
      <p:grpSp>
        <p:nvGrpSpPr>
          <p:cNvPr name="Group 7" id="7"/>
          <p:cNvGrpSpPr/>
          <p:nvPr/>
        </p:nvGrpSpPr>
        <p:grpSpPr>
          <a:xfrm rot="0">
            <a:off x="6547065" y="4979354"/>
            <a:ext cx="4926183" cy="878713"/>
            <a:chOff x="0" y="0"/>
            <a:chExt cx="1892937" cy="337654"/>
          </a:xfrm>
        </p:grpSpPr>
        <p:sp>
          <p:nvSpPr>
            <p:cNvPr name="Freeform 8" id="8"/>
            <p:cNvSpPr/>
            <p:nvPr/>
          </p:nvSpPr>
          <p:spPr>
            <a:xfrm flipH="false" flipV="false" rot="0">
              <a:off x="0" y="0"/>
              <a:ext cx="1892937" cy="337654"/>
            </a:xfrm>
            <a:custGeom>
              <a:avLst/>
              <a:gdLst/>
              <a:ahLst/>
              <a:cxnLst/>
              <a:rect r="r" b="b" t="t" l="l"/>
              <a:pathLst>
                <a:path h="337654" w="1892937">
                  <a:moveTo>
                    <a:pt x="80151" y="0"/>
                  </a:moveTo>
                  <a:lnTo>
                    <a:pt x="1812786" y="0"/>
                  </a:lnTo>
                  <a:cubicBezTo>
                    <a:pt x="1857052" y="0"/>
                    <a:pt x="1892937" y="35885"/>
                    <a:pt x="1892937" y="80151"/>
                  </a:cubicBezTo>
                  <a:lnTo>
                    <a:pt x="1892937" y="257503"/>
                  </a:lnTo>
                  <a:cubicBezTo>
                    <a:pt x="1892937" y="301770"/>
                    <a:pt x="1857052" y="337654"/>
                    <a:pt x="1812786" y="337654"/>
                  </a:cubicBezTo>
                  <a:lnTo>
                    <a:pt x="80151" y="337654"/>
                  </a:lnTo>
                  <a:cubicBezTo>
                    <a:pt x="35885" y="337654"/>
                    <a:pt x="0" y="301770"/>
                    <a:pt x="0" y="257503"/>
                  </a:cubicBezTo>
                  <a:lnTo>
                    <a:pt x="0" y="80151"/>
                  </a:lnTo>
                  <a:cubicBezTo>
                    <a:pt x="0" y="35885"/>
                    <a:pt x="35885" y="0"/>
                    <a:pt x="80151" y="0"/>
                  </a:cubicBezTo>
                  <a:close/>
                </a:path>
              </a:pathLst>
            </a:custGeom>
            <a:solidFill>
              <a:srgbClr val="FEA82F"/>
            </a:solidFill>
            <a:ln w="28575" cap="rnd">
              <a:solidFill>
                <a:srgbClr val="2D3250"/>
              </a:solidFill>
              <a:prstDash val="solid"/>
              <a:round/>
            </a:ln>
          </p:spPr>
        </p:sp>
        <p:sp>
          <p:nvSpPr>
            <p:cNvPr name="TextBox 9" id="9"/>
            <p:cNvSpPr txBox="true"/>
            <p:nvPr/>
          </p:nvSpPr>
          <p:spPr>
            <a:xfrm>
              <a:off x="0" y="-38100"/>
              <a:ext cx="1892937" cy="37575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11596" y="6857266"/>
            <a:ext cx="3717957" cy="3656120"/>
          </a:xfrm>
          <a:custGeom>
            <a:avLst/>
            <a:gdLst/>
            <a:ahLst/>
            <a:cxnLst/>
            <a:rect r="r" b="b" t="t" l="l"/>
            <a:pathLst>
              <a:path h="3656120" w="3717957">
                <a:moveTo>
                  <a:pt x="0" y="0"/>
                </a:moveTo>
                <a:lnTo>
                  <a:pt x="3717958" y="0"/>
                </a:lnTo>
                <a:lnTo>
                  <a:pt x="3717958" y="3656120"/>
                </a:lnTo>
                <a:lnTo>
                  <a:pt x="0" y="3656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6625324" y="5185185"/>
            <a:ext cx="4769664" cy="409900"/>
          </a:xfrm>
          <a:prstGeom prst="rect">
            <a:avLst/>
          </a:prstGeom>
        </p:spPr>
        <p:txBody>
          <a:bodyPr anchor="t" rtlCol="false" tIns="0" lIns="0" bIns="0" rIns="0">
            <a:spAutoFit/>
          </a:bodyPr>
          <a:lstStyle/>
          <a:p>
            <a:pPr algn="ctr">
              <a:lnSpc>
                <a:spcPts val="3260"/>
              </a:lnSpc>
              <a:spcBef>
                <a:spcPct val="0"/>
              </a:spcBef>
            </a:pPr>
            <a:r>
              <a:rPr lang="en-US" sz="2328">
                <a:solidFill>
                  <a:srgbClr val="000000"/>
                </a:solidFill>
                <a:latin typeface="Poppins Semi-Bold"/>
              </a:rPr>
              <a:t>MY PORTFOLIO PRESENTATION</a:t>
            </a:r>
          </a:p>
        </p:txBody>
      </p:sp>
      <p:sp>
        <p:nvSpPr>
          <p:cNvPr name="Freeform 12" id="12"/>
          <p:cNvSpPr/>
          <p:nvPr/>
        </p:nvSpPr>
        <p:spPr>
          <a:xfrm flipH="false" flipV="false" rot="0">
            <a:off x="12807731" y="6517465"/>
            <a:ext cx="4867037" cy="2757500"/>
          </a:xfrm>
          <a:custGeom>
            <a:avLst/>
            <a:gdLst/>
            <a:ahLst/>
            <a:cxnLst/>
            <a:rect r="r" b="b" t="t" l="l"/>
            <a:pathLst>
              <a:path h="2757500" w="4867037">
                <a:moveTo>
                  <a:pt x="0" y="0"/>
                </a:moveTo>
                <a:lnTo>
                  <a:pt x="4867036" y="0"/>
                </a:lnTo>
                <a:lnTo>
                  <a:pt x="4867036" y="2757501"/>
                </a:lnTo>
                <a:lnTo>
                  <a:pt x="0" y="2757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299336">
            <a:off x="12829840" y="1924515"/>
            <a:ext cx="770770" cy="770770"/>
          </a:xfrm>
          <a:custGeom>
            <a:avLst/>
            <a:gdLst/>
            <a:ahLst/>
            <a:cxnLst/>
            <a:rect r="r" b="b" t="t" l="l"/>
            <a:pathLst>
              <a:path h="770770" w="770770">
                <a:moveTo>
                  <a:pt x="0" y="0"/>
                </a:moveTo>
                <a:lnTo>
                  <a:pt x="770771" y="0"/>
                </a:lnTo>
                <a:lnTo>
                  <a:pt x="770771" y="770770"/>
                </a:lnTo>
                <a:lnTo>
                  <a:pt x="0" y="770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4" id="14"/>
          <p:cNvSpPr/>
          <p:nvPr/>
        </p:nvSpPr>
        <p:spPr>
          <a:xfrm flipH="false" flipV="false" rot="-280052">
            <a:off x="16873915" y="1507075"/>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377570">
            <a:off x="1707990" y="2199627"/>
            <a:ext cx="1075772" cy="649848"/>
          </a:xfrm>
          <a:custGeom>
            <a:avLst/>
            <a:gdLst/>
            <a:ahLst/>
            <a:cxnLst/>
            <a:rect r="r" b="b" t="t" l="l"/>
            <a:pathLst>
              <a:path h="649848" w="1075772">
                <a:moveTo>
                  <a:pt x="0" y="0"/>
                </a:moveTo>
                <a:lnTo>
                  <a:pt x="1075772" y="0"/>
                </a:lnTo>
                <a:lnTo>
                  <a:pt x="1075772" y="649847"/>
                </a:lnTo>
                <a:lnTo>
                  <a:pt x="0" y="6498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333745" y="388513"/>
            <a:ext cx="4769664" cy="409900"/>
          </a:xfrm>
          <a:prstGeom prst="rect">
            <a:avLst/>
          </a:prstGeom>
        </p:spPr>
        <p:txBody>
          <a:bodyPr anchor="t" rtlCol="false" tIns="0" lIns="0" bIns="0" rIns="0">
            <a:spAutoFit/>
          </a:bodyPr>
          <a:lstStyle/>
          <a:p>
            <a:pPr algn="ctr">
              <a:lnSpc>
                <a:spcPts val="3260"/>
              </a:lnSpc>
              <a:spcBef>
                <a:spcPct val="0"/>
              </a:spcBef>
            </a:pPr>
            <a:r>
              <a:rPr lang="en-US" sz="2328">
                <a:solidFill>
                  <a:srgbClr val="000000"/>
                </a:solidFill>
                <a:latin typeface="Poppins Semi-Bold"/>
              </a:rPr>
              <a:t>DIVA ALMAR’ATUS SHOLIHAH</a:t>
            </a:r>
          </a:p>
        </p:txBody>
      </p:sp>
      <p:sp>
        <p:nvSpPr>
          <p:cNvPr name="TextBox 17" id="17"/>
          <p:cNvSpPr txBox="true"/>
          <p:nvPr/>
        </p:nvSpPr>
        <p:spPr>
          <a:xfrm rot="0">
            <a:off x="2106362" y="8275425"/>
            <a:ext cx="4769664" cy="409900"/>
          </a:xfrm>
          <a:prstGeom prst="rect">
            <a:avLst/>
          </a:prstGeom>
        </p:spPr>
        <p:txBody>
          <a:bodyPr anchor="t" rtlCol="false" tIns="0" lIns="0" bIns="0" rIns="0">
            <a:spAutoFit/>
          </a:bodyPr>
          <a:lstStyle/>
          <a:p>
            <a:pPr algn="ctr">
              <a:lnSpc>
                <a:spcPts val="3260"/>
              </a:lnSpc>
              <a:spcBef>
                <a:spcPct val="0"/>
              </a:spcBef>
            </a:pPr>
            <a:r>
              <a:rPr lang="en-US" sz="2328">
                <a:solidFill>
                  <a:srgbClr val="000000"/>
                </a:solidFill>
                <a:latin typeface="Poppins Semi-Bold"/>
              </a:rPr>
              <a:t>divaalmaratus23@gmail.com</a:t>
            </a:r>
          </a:p>
        </p:txBody>
      </p:sp>
      <p:sp>
        <p:nvSpPr>
          <p:cNvPr name="TextBox 18" id="18"/>
          <p:cNvSpPr txBox="true"/>
          <p:nvPr/>
        </p:nvSpPr>
        <p:spPr>
          <a:xfrm rot="0">
            <a:off x="14030506" y="9559042"/>
            <a:ext cx="4769664" cy="409900"/>
          </a:xfrm>
          <a:prstGeom prst="rect">
            <a:avLst/>
          </a:prstGeom>
        </p:spPr>
        <p:txBody>
          <a:bodyPr anchor="t" rtlCol="false" tIns="0" lIns="0" bIns="0" rIns="0">
            <a:spAutoFit/>
          </a:bodyPr>
          <a:lstStyle/>
          <a:p>
            <a:pPr algn="ctr">
              <a:lnSpc>
                <a:spcPts val="3260"/>
              </a:lnSpc>
              <a:spcBef>
                <a:spcPct val="0"/>
              </a:spcBef>
            </a:pPr>
            <a:r>
              <a:rPr lang="en-US" sz="2328">
                <a:solidFill>
                  <a:srgbClr val="000000"/>
                </a:solidFill>
                <a:latin typeface="Poppins Semi-Bold"/>
              </a:rPr>
              <a: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6959401"/>
            <a:ext cx="19312339" cy="5734666"/>
            <a:chOff x="0" y="0"/>
            <a:chExt cx="5086377" cy="1510365"/>
          </a:xfrm>
        </p:grpSpPr>
        <p:sp>
          <p:nvSpPr>
            <p:cNvPr name="Freeform 3" id="3"/>
            <p:cNvSpPr/>
            <p:nvPr/>
          </p:nvSpPr>
          <p:spPr>
            <a:xfrm flipH="false" flipV="false" rot="0">
              <a:off x="0" y="0"/>
              <a:ext cx="5086378" cy="1510365"/>
            </a:xfrm>
            <a:custGeom>
              <a:avLst/>
              <a:gdLst/>
              <a:ahLst/>
              <a:cxnLst/>
              <a:rect r="r" b="b" t="t" l="l"/>
              <a:pathLst>
                <a:path h="1510365" w="5086378">
                  <a:moveTo>
                    <a:pt x="0" y="0"/>
                  </a:moveTo>
                  <a:lnTo>
                    <a:pt x="5086378" y="0"/>
                  </a:lnTo>
                  <a:lnTo>
                    <a:pt x="5086378" y="1510365"/>
                  </a:lnTo>
                  <a:lnTo>
                    <a:pt x="0" y="1510365"/>
                  </a:lnTo>
                  <a:close/>
                </a:path>
              </a:pathLst>
            </a:custGeom>
            <a:solidFill>
              <a:srgbClr val="7895B2"/>
            </a:solidFill>
            <a:ln w="38100" cap="sq">
              <a:solidFill>
                <a:srgbClr val="000000"/>
              </a:solidFill>
              <a:prstDash val="solid"/>
              <a:miter/>
            </a:ln>
          </p:spPr>
        </p:sp>
        <p:sp>
          <p:nvSpPr>
            <p:cNvPr name="TextBox 4" id="4"/>
            <p:cNvSpPr txBox="true"/>
            <p:nvPr/>
          </p:nvSpPr>
          <p:spPr>
            <a:xfrm>
              <a:off x="0" y="-38100"/>
              <a:ext cx="5086377" cy="154846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83625">
            <a:off x="3366637" y="2610859"/>
            <a:ext cx="11554726" cy="4006784"/>
            <a:chOff x="0" y="0"/>
            <a:chExt cx="4146976" cy="1438030"/>
          </a:xfrm>
        </p:grpSpPr>
        <p:sp>
          <p:nvSpPr>
            <p:cNvPr name="Freeform 6" id="6"/>
            <p:cNvSpPr/>
            <p:nvPr/>
          </p:nvSpPr>
          <p:spPr>
            <a:xfrm flipH="false" flipV="false" rot="0">
              <a:off x="0" y="0"/>
              <a:ext cx="4146976" cy="1438030"/>
            </a:xfrm>
            <a:custGeom>
              <a:avLst/>
              <a:gdLst/>
              <a:ahLst/>
              <a:cxnLst/>
              <a:rect r="r" b="b" t="t" l="l"/>
              <a:pathLst>
                <a:path h="1438030" w="4146976">
                  <a:moveTo>
                    <a:pt x="34171" y="0"/>
                  </a:moveTo>
                  <a:lnTo>
                    <a:pt x="4112805" y="0"/>
                  </a:lnTo>
                  <a:cubicBezTo>
                    <a:pt x="4121868" y="0"/>
                    <a:pt x="4130560" y="3600"/>
                    <a:pt x="4136968" y="10008"/>
                  </a:cubicBezTo>
                  <a:cubicBezTo>
                    <a:pt x="4143376" y="16417"/>
                    <a:pt x="4146976" y="25108"/>
                    <a:pt x="4146976" y="34171"/>
                  </a:cubicBezTo>
                  <a:lnTo>
                    <a:pt x="4146976" y="1403859"/>
                  </a:lnTo>
                  <a:cubicBezTo>
                    <a:pt x="4146976" y="1412921"/>
                    <a:pt x="4143376" y="1421613"/>
                    <a:pt x="4136968" y="1428021"/>
                  </a:cubicBezTo>
                  <a:cubicBezTo>
                    <a:pt x="4130560" y="1434430"/>
                    <a:pt x="4121868" y="1438030"/>
                    <a:pt x="4112805" y="1438030"/>
                  </a:cubicBezTo>
                  <a:lnTo>
                    <a:pt x="34171" y="1438030"/>
                  </a:lnTo>
                  <a:cubicBezTo>
                    <a:pt x="25108" y="1438030"/>
                    <a:pt x="16417" y="1434430"/>
                    <a:pt x="10008" y="1428021"/>
                  </a:cubicBezTo>
                  <a:cubicBezTo>
                    <a:pt x="3600" y="1421613"/>
                    <a:pt x="0" y="1412921"/>
                    <a:pt x="0" y="1403859"/>
                  </a:cubicBezTo>
                  <a:lnTo>
                    <a:pt x="0" y="34171"/>
                  </a:lnTo>
                  <a:cubicBezTo>
                    <a:pt x="0" y="25108"/>
                    <a:pt x="3600" y="16417"/>
                    <a:pt x="10008" y="10008"/>
                  </a:cubicBezTo>
                  <a:cubicBezTo>
                    <a:pt x="16417" y="3600"/>
                    <a:pt x="25108" y="0"/>
                    <a:pt x="34171" y="0"/>
                  </a:cubicBezTo>
                  <a:close/>
                </a:path>
              </a:pathLst>
            </a:custGeom>
            <a:solidFill>
              <a:srgbClr val="FEA82F"/>
            </a:solidFill>
            <a:ln w="66675" cap="rnd">
              <a:solidFill>
                <a:srgbClr val="2D3250"/>
              </a:solidFill>
              <a:prstDash val="solid"/>
              <a:round/>
            </a:ln>
          </p:spPr>
        </p:sp>
        <p:sp>
          <p:nvSpPr>
            <p:cNvPr name="TextBox 7" id="7"/>
            <p:cNvSpPr txBox="true"/>
            <p:nvPr/>
          </p:nvSpPr>
          <p:spPr>
            <a:xfrm>
              <a:off x="0" y="-38100"/>
              <a:ext cx="4146976" cy="147613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119352">
            <a:off x="5008464" y="2915421"/>
            <a:ext cx="8271405" cy="3378614"/>
          </a:xfrm>
          <a:prstGeom prst="rect">
            <a:avLst/>
          </a:prstGeom>
        </p:spPr>
        <p:txBody>
          <a:bodyPr anchor="t" rtlCol="false" tIns="0" lIns="0" bIns="0" rIns="0">
            <a:spAutoFit/>
          </a:bodyPr>
          <a:lstStyle/>
          <a:p>
            <a:pPr algn="ctr">
              <a:lnSpc>
                <a:spcPts val="11815"/>
              </a:lnSpc>
            </a:pPr>
            <a:r>
              <a:rPr lang="en-US" sz="12308" spc="-947">
                <a:solidFill>
                  <a:srgbClr val="000000"/>
                </a:solidFill>
                <a:latin typeface="Heading Now 71-78 Bold"/>
              </a:rPr>
              <a:t>THANK YOU</a:t>
            </a:r>
          </a:p>
        </p:txBody>
      </p:sp>
      <p:grpSp>
        <p:nvGrpSpPr>
          <p:cNvPr name="Group 9" id="9"/>
          <p:cNvGrpSpPr/>
          <p:nvPr/>
        </p:nvGrpSpPr>
        <p:grpSpPr>
          <a:xfrm rot="0">
            <a:off x="7207347" y="8408240"/>
            <a:ext cx="5506564" cy="850060"/>
            <a:chOff x="0" y="0"/>
            <a:chExt cx="1452559" cy="224235"/>
          </a:xfrm>
        </p:grpSpPr>
        <p:sp>
          <p:nvSpPr>
            <p:cNvPr name="Freeform 10" id="10"/>
            <p:cNvSpPr/>
            <p:nvPr/>
          </p:nvSpPr>
          <p:spPr>
            <a:xfrm flipH="false" flipV="false" rot="0">
              <a:off x="0" y="0"/>
              <a:ext cx="1452559" cy="224235"/>
            </a:xfrm>
            <a:custGeom>
              <a:avLst/>
              <a:gdLst/>
              <a:ahLst/>
              <a:cxnLst/>
              <a:rect r="r" b="b" t="t" l="l"/>
              <a:pathLst>
                <a:path h="224235" w="1452559">
                  <a:moveTo>
                    <a:pt x="71703" y="0"/>
                  </a:moveTo>
                  <a:lnTo>
                    <a:pt x="1380856" y="0"/>
                  </a:lnTo>
                  <a:cubicBezTo>
                    <a:pt x="1420456" y="0"/>
                    <a:pt x="1452559" y="32103"/>
                    <a:pt x="1452559" y="71703"/>
                  </a:cubicBezTo>
                  <a:lnTo>
                    <a:pt x="1452559" y="152531"/>
                  </a:lnTo>
                  <a:cubicBezTo>
                    <a:pt x="1452559" y="171548"/>
                    <a:pt x="1445004" y="189786"/>
                    <a:pt x="1431557" y="203233"/>
                  </a:cubicBezTo>
                  <a:cubicBezTo>
                    <a:pt x="1418110" y="216680"/>
                    <a:pt x="1399872" y="224235"/>
                    <a:pt x="1380856" y="224235"/>
                  </a:cubicBezTo>
                  <a:lnTo>
                    <a:pt x="71703" y="224235"/>
                  </a:lnTo>
                  <a:cubicBezTo>
                    <a:pt x="52686" y="224235"/>
                    <a:pt x="34448" y="216680"/>
                    <a:pt x="21001" y="203233"/>
                  </a:cubicBezTo>
                  <a:cubicBezTo>
                    <a:pt x="7554" y="189786"/>
                    <a:pt x="0" y="171548"/>
                    <a:pt x="0" y="152531"/>
                  </a:cubicBezTo>
                  <a:lnTo>
                    <a:pt x="0" y="71703"/>
                  </a:lnTo>
                  <a:cubicBezTo>
                    <a:pt x="0" y="52686"/>
                    <a:pt x="7554" y="34448"/>
                    <a:pt x="21001" y="21001"/>
                  </a:cubicBezTo>
                  <a:cubicBezTo>
                    <a:pt x="34448" y="7554"/>
                    <a:pt x="52686" y="0"/>
                    <a:pt x="71703" y="0"/>
                  </a:cubicBezTo>
                  <a:close/>
                </a:path>
              </a:pathLst>
            </a:custGeom>
            <a:solidFill>
              <a:srgbClr val="FFFDB9"/>
            </a:solidFill>
            <a:ln w="28575" cap="rnd">
              <a:solidFill>
                <a:srgbClr val="2D3250"/>
              </a:solidFill>
              <a:prstDash val="solid"/>
              <a:round/>
            </a:ln>
          </p:spPr>
        </p:sp>
        <p:sp>
          <p:nvSpPr>
            <p:cNvPr name="TextBox 11" id="11"/>
            <p:cNvSpPr txBox="true"/>
            <p:nvPr/>
          </p:nvSpPr>
          <p:spPr>
            <a:xfrm>
              <a:off x="0" y="-38100"/>
              <a:ext cx="1452559" cy="26233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691626" y="8554042"/>
            <a:ext cx="4711756" cy="424430"/>
          </a:xfrm>
          <a:prstGeom prst="rect">
            <a:avLst/>
          </a:prstGeom>
        </p:spPr>
        <p:txBody>
          <a:bodyPr anchor="t" rtlCol="false" tIns="0" lIns="0" bIns="0" rIns="0">
            <a:spAutoFit/>
          </a:bodyPr>
          <a:lstStyle/>
          <a:p>
            <a:pPr algn="ctr">
              <a:lnSpc>
                <a:spcPts val="3294"/>
              </a:lnSpc>
              <a:spcBef>
                <a:spcPct val="0"/>
              </a:spcBef>
            </a:pPr>
            <a:r>
              <a:rPr lang="en-US" sz="2353">
                <a:solidFill>
                  <a:srgbClr val="000000"/>
                </a:solidFill>
                <a:latin typeface="Poppins Bold"/>
              </a:rPr>
              <a:t>divaalmaratus@gmail.com</a:t>
            </a:r>
          </a:p>
        </p:txBody>
      </p:sp>
      <p:sp>
        <p:nvSpPr>
          <p:cNvPr name="Freeform 13" id="13"/>
          <p:cNvSpPr/>
          <p:nvPr/>
        </p:nvSpPr>
        <p:spPr>
          <a:xfrm flipH="false" flipV="false" rot="299336">
            <a:off x="757315" y="1877047"/>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280052">
            <a:off x="16776310" y="1666131"/>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377570">
            <a:off x="15319420" y="1344668"/>
            <a:ext cx="1075772" cy="649848"/>
          </a:xfrm>
          <a:custGeom>
            <a:avLst/>
            <a:gdLst/>
            <a:ahLst/>
            <a:cxnLst/>
            <a:rect r="r" b="b" t="t" l="l"/>
            <a:pathLst>
              <a:path h="649848" w="1075772">
                <a:moveTo>
                  <a:pt x="0" y="0"/>
                </a:moveTo>
                <a:lnTo>
                  <a:pt x="1075771" y="0"/>
                </a:lnTo>
                <a:lnTo>
                  <a:pt x="1075771" y="649848"/>
                </a:lnTo>
                <a:lnTo>
                  <a:pt x="0" y="649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149317">
            <a:off x="1844992" y="2146003"/>
            <a:ext cx="1075772" cy="649848"/>
          </a:xfrm>
          <a:custGeom>
            <a:avLst/>
            <a:gdLst/>
            <a:ahLst/>
            <a:cxnLst/>
            <a:rect r="r" b="b" t="t" l="l"/>
            <a:pathLst>
              <a:path h="649848" w="1075772">
                <a:moveTo>
                  <a:pt x="0" y="0"/>
                </a:moveTo>
                <a:lnTo>
                  <a:pt x="1075772" y="0"/>
                </a:lnTo>
                <a:lnTo>
                  <a:pt x="1075772" y="649848"/>
                </a:lnTo>
                <a:lnTo>
                  <a:pt x="0" y="649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7259300" y="2405583"/>
            <a:ext cx="2507628" cy="861712"/>
          </a:xfrm>
          <a:custGeom>
            <a:avLst/>
            <a:gdLst/>
            <a:ahLst/>
            <a:cxnLst/>
            <a:rect r="r" b="b" t="t" l="l"/>
            <a:pathLst>
              <a:path h="861712" w="2507628">
                <a:moveTo>
                  <a:pt x="0" y="0"/>
                </a:moveTo>
                <a:lnTo>
                  <a:pt x="2507628" y="0"/>
                </a:lnTo>
                <a:lnTo>
                  <a:pt x="2507628" y="861713"/>
                </a:lnTo>
                <a:lnTo>
                  <a:pt x="0" y="8617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253814" y="774336"/>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8793488" y="669359"/>
            <a:ext cx="701023" cy="7010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A82F"/>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6717252" y="4384064"/>
            <a:ext cx="6129124" cy="5959741"/>
          </a:xfrm>
          <a:custGeom>
            <a:avLst/>
            <a:gdLst/>
            <a:ahLst/>
            <a:cxnLst/>
            <a:rect r="r" b="b" t="t" l="l"/>
            <a:pathLst>
              <a:path h="5959741" w="6129124">
                <a:moveTo>
                  <a:pt x="0" y="0"/>
                </a:moveTo>
                <a:lnTo>
                  <a:pt x="6129124" y="0"/>
                </a:lnTo>
                <a:lnTo>
                  <a:pt x="6129124" y="5959741"/>
                </a:lnTo>
                <a:lnTo>
                  <a:pt x="0" y="59597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3" id="23"/>
          <p:cNvSpPr/>
          <p:nvPr/>
        </p:nvSpPr>
        <p:spPr>
          <a:xfrm flipH="false" flipV="false" rot="0">
            <a:off x="-4612057" y="2051516"/>
            <a:ext cx="6129124" cy="5959741"/>
          </a:xfrm>
          <a:custGeom>
            <a:avLst/>
            <a:gdLst/>
            <a:ahLst/>
            <a:cxnLst/>
            <a:rect r="r" b="b" t="t" l="l"/>
            <a:pathLst>
              <a:path h="5959741" w="6129124">
                <a:moveTo>
                  <a:pt x="0" y="0"/>
                </a:moveTo>
                <a:lnTo>
                  <a:pt x="6129123" y="0"/>
                </a:lnTo>
                <a:lnTo>
                  <a:pt x="6129123" y="5959741"/>
                </a:lnTo>
                <a:lnTo>
                  <a:pt x="0" y="59597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4" id="24"/>
          <p:cNvSpPr/>
          <p:nvPr/>
        </p:nvSpPr>
        <p:spPr>
          <a:xfrm flipH="false" flipV="false" rot="-377570">
            <a:off x="3512585" y="6633192"/>
            <a:ext cx="1630833" cy="985146"/>
          </a:xfrm>
          <a:custGeom>
            <a:avLst/>
            <a:gdLst/>
            <a:ahLst/>
            <a:cxnLst/>
            <a:rect r="r" b="b" t="t" l="l"/>
            <a:pathLst>
              <a:path h="985146" w="1630833">
                <a:moveTo>
                  <a:pt x="0" y="0"/>
                </a:moveTo>
                <a:lnTo>
                  <a:pt x="1630832" y="0"/>
                </a:lnTo>
                <a:lnTo>
                  <a:pt x="1630832" y="985146"/>
                </a:lnTo>
                <a:lnTo>
                  <a:pt x="0" y="98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489943" y="3049313"/>
            <a:ext cx="11030194" cy="5154386"/>
            <a:chOff x="0" y="0"/>
            <a:chExt cx="3353408" cy="1567040"/>
          </a:xfrm>
        </p:grpSpPr>
        <p:sp>
          <p:nvSpPr>
            <p:cNvPr name="Freeform 3" id="3"/>
            <p:cNvSpPr/>
            <p:nvPr/>
          </p:nvSpPr>
          <p:spPr>
            <a:xfrm flipH="false" flipV="false" rot="0">
              <a:off x="0" y="0"/>
              <a:ext cx="3353408" cy="1567040"/>
            </a:xfrm>
            <a:custGeom>
              <a:avLst/>
              <a:gdLst/>
              <a:ahLst/>
              <a:cxnLst/>
              <a:rect r="r" b="b" t="t" l="l"/>
              <a:pathLst>
                <a:path h="1567040" w="3353408">
                  <a:moveTo>
                    <a:pt x="35796" y="0"/>
                  </a:moveTo>
                  <a:lnTo>
                    <a:pt x="3317611" y="0"/>
                  </a:lnTo>
                  <a:cubicBezTo>
                    <a:pt x="3337381" y="0"/>
                    <a:pt x="3353408" y="16026"/>
                    <a:pt x="3353408" y="35796"/>
                  </a:cubicBezTo>
                  <a:lnTo>
                    <a:pt x="3353408" y="1531244"/>
                  </a:lnTo>
                  <a:cubicBezTo>
                    <a:pt x="3353408" y="1540738"/>
                    <a:pt x="3349636" y="1549843"/>
                    <a:pt x="3342923" y="1556556"/>
                  </a:cubicBezTo>
                  <a:cubicBezTo>
                    <a:pt x="3336210" y="1563269"/>
                    <a:pt x="3327105" y="1567040"/>
                    <a:pt x="3317611" y="1567040"/>
                  </a:cubicBezTo>
                  <a:lnTo>
                    <a:pt x="35796" y="1567040"/>
                  </a:lnTo>
                  <a:cubicBezTo>
                    <a:pt x="26302" y="1567040"/>
                    <a:pt x="17198" y="1563269"/>
                    <a:pt x="10484" y="1556556"/>
                  </a:cubicBezTo>
                  <a:cubicBezTo>
                    <a:pt x="3771" y="1549843"/>
                    <a:pt x="0" y="1540738"/>
                    <a:pt x="0" y="1531244"/>
                  </a:cubicBezTo>
                  <a:lnTo>
                    <a:pt x="0" y="35796"/>
                  </a:lnTo>
                  <a:cubicBezTo>
                    <a:pt x="0" y="26302"/>
                    <a:pt x="3771" y="17198"/>
                    <a:pt x="10484" y="10484"/>
                  </a:cubicBezTo>
                  <a:cubicBezTo>
                    <a:pt x="17198" y="3771"/>
                    <a:pt x="26302" y="0"/>
                    <a:pt x="35796" y="0"/>
                  </a:cubicBezTo>
                  <a:close/>
                </a:path>
              </a:pathLst>
            </a:custGeom>
            <a:solidFill>
              <a:srgbClr val="FF9494"/>
            </a:solidFill>
            <a:ln w="38100" cap="rnd">
              <a:solidFill>
                <a:srgbClr val="2D3250"/>
              </a:solidFill>
              <a:prstDash val="solid"/>
              <a:round/>
            </a:ln>
          </p:spPr>
        </p:sp>
        <p:sp>
          <p:nvSpPr>
            <p:cNvPr name="TextBox 4" id="4"/>
            <p:cNvSpPr txBox="true"/>
            <p:nvPr/>
          </p:nvSpPr>
          <p:spPr>
            <a:xfrm>
              <a:off x="0" y="-38100"/>
              <a:ext cx="3353408" cy="1605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2170" y="8783691"/>
            <a:ext cx="19312339" cy="4814134"/>
            <a:chOff x="0" y="0"/>
            <a:chExt cx="5086377" cy="1267920"/>
          </a:xfrm>
        </p:grpSpPr>
        <p:sp>
          <p:nvSpPr>
            <p:cNvPr name="Freeform 6" id="6"/>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7" id="7"/>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805487" y="3214081"/>
            <a:ext cx="10714651" cy="4591417"/>
          </a:xfrm>
          <a:prstGeom prst="rect">
            <a:avLst/>
          </a:prstGeom>
        </p:spPr>
        <p:txBody>
          <a:bodyPr anchor="t" rtlCol="false" tIns="0" lIns="0" bIns="0" rIns="0">
            <a:spAutoFit/>
          </a:bodyPr>
          <a:lstStyle/>
          <a:p>
            <a:pPr algn="l">
              <a:lnSpc>
                <a:spcPts val="4099"/>
              </a:lnSpc>
            </a:pPr>
            <a:r>
              <a:rPr lang="en-US" sz="2928">
                <a:solidFill>
                  <a:srgbClr val="000000"/>
                </a:solidFill>
                <a:latin typeface="Poppins"/>
              </a:rPr>
              <a:t>Halo, </a:t>
            </a:r>
          </a:p>
          <a:p>
            <a:pPr algn="l">
              <a:lnSpc>
                <a:spcPts val="4099"/>
              </a:lnSpc>
            </a:pPr>
            <a:r>
              <a:rPr lang="en-US" sz="2928">
                <a:solidFill>
                  <a:srgbClr val="000000"/>
                </a:solidFill>
                <a:latin typeface="Poppins"/>
              </a:rPr>
              <a:t>Perkenalkan nama saya Diva Almar’atus Sholihah</a:t>
            </a:r>
          </a:p>
          <a:p>
            <a:pPr algn="l">
              <a:lnSpc>
                <a:spcPts val="4099"/>
              </a:lnSpc>
              <a:spcBef>
                <a:spcPct val="0"/>
              </a:spcBef>
            </a:pPr>
            <a:r>
              <a:rPr lang="en-US" sz="2928">
                <a:solidFill>
                  <a:srgbClr val="000000"/>
                </a:solidFill>
                <a:latin typeface="Poppins"/>
              </a:rPr>
              <a:t>mahasiswa aktif semester 6 jurusan Matematika Institut Teknologi Sepuluh Nopember. Selama kuliah, saya telah mempelajari berbagai konsep statistik dan matematika yang menjadi dasar dalam analisis data serta saya turut berpartisipasi dalam unit kegiatan mahasiswa. Selain itu, saya juga memiliki pengalaman dalam penggunaan alat-alat analisis data seperti Python, R, Java dan Excel.</a:t>
            </a:r>
          </a:p>
        </p:txBody>
      </p:sp>
      <p:grpSp>
        <p:nvGrpSpPr>
          <p:cNvPr name="Group 9" id="9"/>
          <p:cNvGrpSpPr/>
          <p:nvPr/>
        </p:nvGrpSpPr>
        <p:grpSpPr>
          <a:xfrm rot="0">
            <a:off x="9371689" y="1106817"/>
            <a:ext cx="1653542" cy="16535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A82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89943" y="1379007"/>
            <a:ext cx="8881746" cy="1254636"/>
          </a:xfrm>
          <a:prstGeom prst="rect">
            <a:avLst/>
          </a:prstGeom>
        </p:spPr>
        <p:txBody>
          <a:bodyPr anchor="t" rtlCol="false" tIns="0" lIns="0" bIns="0" rIns="0">
            <a:spAutoFit/>
          </a:bodyPr>
          <a:lstStyle/>
          <a:p>
            <a:pPr algn="l">
              <a:lnSpc>
                <a:spcPts val="7878"/>
              </a:lnSpc>
            </a:pPr>
            <a:r>
              <a:rPr lang="en-US" sz="8206" spc="-631">
                <a:solidFill>
                  <a:srgbClr val="000000"/>
                </a:solidFill>
                <a:latin typeface="Heading Now 71-78 Bold"/>
              </a:rPr>
              <a:t>ABOUT ME</a:t>
            </a:r>
          </a:p>
        </p:txBody>
      </p:sp>
      <p:sp>
        <p:nvSpPr>
          <p:cNvPr name="Freeform 13" id="13"/>
          <p:cNvSpPr/>
          <p:nvPr/>
        </p:nvSpPr>
        <p:spPr>
          <a:xfrm flipH="false" flipV="false" rot="299336">
            <a:off x="6173632" y="1208263"/>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280052">
            <a:off x="16873915" y="3079395"/>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316344">
            <a:off x="16213177" y="1177700"/>
            <a:ext cx="1586877" cy="958594"/>
          </a:xfrm>
          <a:custGeom>
            <a:avLst/>
            <a:gdLst/>
            <a:ahLst/>
            <a:cxnLst/>
            <a:rect r="r" b="b" t="t" l="l"/>
            <a:pathLst>
              <a:path h="958594" w="1586877">
                <a:moveTo>
                  <a:pt x="0" y="0"/>
                </a:moveTo>
                <a:lnTo>
                  <a:pt x="1586877" y="0"/>
                </a:lnTo>
                <a:lnTo>
                  <a:pt x="1586877" y="958593"/>
                </a:lnTo>
                <a:lnTo>
                  <a:pt x="0" y="958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493710">
            <a:off x="11204864" y="3552368"/>
            <a:ext cx="1279571" cy="772958"/>
          </a:xfrm>
          <a:custGeom>
            <a:avLst/>
            <a:gdLst/>
            <a:ahLst/>
            <a:cxnLst/>
            <a:rect r="r" b="b" t="t" l="l"/>
            <a:pathLst>
              <a:path h="772958" w="1279571">
                <a:moveTo>
                  <a:pt x="1279570" y="0"/>
                </a:moveTo>
                <a:lnTo>
                  <a:pt x="0" y="0"/>
                </a:lnTo>
                <a:lnTo>
                  <a:pt x="0" y="772958"/>
                </a:lnTo>
                <a:lnTo>
                  <a:pt x="1279570" y="772958"/>
                </a:lnTo>
                <a:lnTo>
                  <a:pt x="127957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890186" y="191183"/>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478928" y="3583394"/>
            <a:ext cx="2507628" cy="861712"/>
          </a:xfrm>
          <a:custGeom>
            <a:avLst/>
            <a:gdLst/>
            <a:ahLst/>
            <a:cxnLst/>
            <a:rect r="r" b="b" t="t" l="l"/>
            <a:pathLst>
              <a:path h="861712" w="2507628">
                <a:moveTo>
                  <a:pt x="0" y="0"/>
                </a:moveTo>
                <a:lnTo>
                  <a:pt x="2507628" y="0"/>
                </a:lnTo>
                <a:lnTo>
                  <a:pt x="2507628" y="861713"/>
                </a:lnTo>
                <a:lnTo>
                  <a:pt x="0" y="8617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1737409" y="1420084"/>
            <a:ext cx="5937358" cy="7338242"/>
          </a:xfrm>
          <a:custGeom>
            <a:avLst/>
            <a:gdLst/>
            <a:ahLst/>
            <a:cxnLst/>
            <a:rect r="r" b="b" t="t" l="l"/>
            <a:pathLst>
              <a:path h="7338242" w="5937358">
                <a:moveTo>
                  <a:pt x="0" y="0"/>
                </a:moveTo>
                <a:lnTo>
                  <a:pt x="5937358" y="0"/>
                </a:lnTo>
                <a:lnTo>
                  <a:pt x="5937358" y="7338242"/>
                </a:lnTo>
                <a:lnTo>
                  <a:pt x="0" y="7338242"/>
                </a:lnTo>
                <a:lnTo>
                  <a:pt x="0" y="0"/>
                </a:lnTo>
                <a:close/>
              </a:path>
            </a:pathLst>
          </a:custGeom>
          <a:blipFill>
            <a:blip r:embed="rId8"/>
            <a:stretch>
              <a:fillRect l="-57046" t="-69327" r="0" b="0"/>
            </a:stretch>
          </a:blipFill>
        </p:spPr>
      </p:sp>
      <p:sp>
        <p:nvSpPr>
          <p:cNvPr name="TextBox 20" id="20"/>
          <p:cNvSpPr txBox="true"/>
          <p:nvPr/>
        </p:nvSpPr>
        <p:spPr>
          <a:xfrm rot="0">
            <a:off x="13239327" y="212138"/>
            <a:ext cx="4769664" cy="409900"/>
          </a:xfrm>
          <a:prstGeom prst="rect">
            <a:avLst/>
          </a:prstGeom>
        </p:spPr>
        <p:txBody>
          <a:bodyPr anchor="t" rtlCol="false" tIns="0" lIns="0" bIns="0" rIns="0">
            <a:spAutoFit/>
          </a:bodyPr>
          <a:lstStyle/>
          <a:p>
            <a:pPr algn="ctr">
              <a:lnSpc>
                <a:spcPts val="3260"/>
              </a:lnSpc>
              <a:spcBef>
                <a:spcPct val="0"/>
              </a:spcBef>
            </a:pPr>
            <a:r>
              <a:rPr lang="en-US" sz="2328">
                <a:solidFill>
                  <a:srgbClr val="000000"/>
                </a:solidFill>
                <a:latin typeface="Poppins Semi-Bold"/>
              </a:rPr>
              <a:t>PROFILE</a:t>
            </a:r>
          </a:p>
        </p:txBody>
      </p:sp>
      <p:sp>
        <p:nvSpPr>
          <p:cNvPr name="Freeform 21" id="21"/>
          <p:cNvSpPr/>
          <p:nvPr/>
        </p:nvSpPr>
        <p:spPr>
          <a:xfrm flipH="false" flipV="false" rot="-377570">
            <a:off x="2005331" y="8422947"/>
            <a:ext cx="2028766" cy="1225528"/>
          </a:xfrm>
          <a:custGeom>
            <a:avLst/>
            <a:gdLst/>
            <a:ahLst/>
            <a:cxnLst/>
            <a:rect r="r" b="b" t="t" l="l"/>
            <a:pathLst>
              <a:path h="1225528" w="2028766">
                <a:moveTo>
                  <a:pt x="0" y="0"/>
                </a:moveTo>
                <a:lnTo>
                  <a:pt x="2028766" y="0"/>
                </a:lnTo>
                <a:lnTo>
                  <a:pt x="2028766" y="1225528"/>
                </a:lnTo>
                <a:lnTo>
                  <a:pt x="0" y="12255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299336">
            <a:off x="11134752" y="7980867"/>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676296" y="1028700"/>
            <a:ext cx="8372973" cy="2495087"/>
            <a:chOff x="0" y="0"/>
            <a:chExt cx="3005049" cy="895483"/>
          </a:xfrm>
        </p:grpSpPr>
        <p:sp>
          <p:nvSpPr>
            <p:cNvPr name="Freeform 3" id="3"/>
            <p:cNvSpPr/>
            <p:nvPr/>
          </p:nvSpPr>
          <p:spPr>
            <a:xfrm flipH="false" flipV="false" rot="0">
              <a:off x="0" y="0"/>
              <a:ext cx="3005049" cy="895483"/>
            </a:xfrm>
            <a:custGeom>
              <a:avLst/>
              <a:gdLst/>
              <a:ahLst/>
              <a:cxnLst/>
              <a:rect r="r" b="b" t="t" l="l"/>
              <a:pathLst>
                <a:path h="895483" w="3005049">
                  <a:moveTo>
                    <a:pt x="47156" y="0"/>
                  </a:moveTo>
                  <a:lnTo>
                    <a:pt x="2957893" y="0"/>
                  </a:lnTo>
                  <a:cubicBezTo>
                    <a:pt x="2970400" y="0"/>
                    <a:pt x="2982394" y="4968"/>
                    <a:pt x="2991238" y="13812"/>
                  </a:cubicBezTo>
                  <a:cubicBezTo>
                    <a:pt x="3000081" y="22655"/>
                    <a:pt x="3005049" y="34650"/>
                    <a:pt x="3005049" y="47156"/>
                  </a:cubicBezTo>
                  <a:lnTo>
                    <a:pt x="3005049" y="848327"/>
                  </a:lnTo>
                  <a:cubicBezTo>
                    <a:pt x="3005049" y="860834"/>
                    <a:pt x="3000081" y="872828"/>
                    <a:pt x="2991238" y="881672"/>
                  </a:cubicBezTo>
                  <a:cubicBezTo>
                    <a:pt x="2982394" y="890515"/>
                    <a:pt x="2970400" y="895483"/>
                    <a:pt x="2957893" y="895483"/>
                  </a:cubicBezTo>
                  <a:lnTo>
                    <a:pt x="47156" y="895483"/>
                  </a:lnTo>
                  <a:cubicBezTo>
                    <a:pt x="34650" y="895483"/>
                    <a:pt x="22655" y="890515"/>
                    <a:pt x="13812" y="881672"/>
                  </a:cubicBezTo>
                  <a:cubicBezTo>
                    <a:pt x="4968" y="872828"/>
                    <a:pt x="0" y="860834"/>
                    <a:pt x="0" y="848327"/>
                  </a:cubicBezTo>
                  <a:lnTo>
                    <a:pt x="0" y="47156"/>
                  </a:lnTo>
                  <a:cubicBezTo>
                    <a:pt x="0" y="34650"/>
                    <a:pt x="4968" y="22655"/>
                    <a:pt x="13812" y="13812"/>
                  </a:cubicBezTo>
                  <a:cubicBezTo>
                    <a:pt x="22655" y="4968"/>
                    <a:pt x="34650" y="0"/>
                    <a:pt x="47156" y="0"/>
                  </a:cubicBezTo>
                  <a:close/>
                </a:path>
              </a:pathLst>
            </a:custGeom>
            <a:solidFill>
              <a:srgbClr val="FEA82F"/>
            </a:solidFill>
            <a:ln w="47625" cap="rnd">
              <a:solidFill>
                <a:srgbClr val="2D3250"/>
              </a:solidFill>
              <a:prstDash val="solid"/>
              <a:round/>
            </a:ln>
          </p:spPr>
        </p:sp>
        <p:sp>
          <p:nvSpPr>
            <p:cNvPr name="TextBox 4" id="4"/>
            <p:cNvSpPr txBox="true"/>
            <p:nvPr/>
          </p:nvSpPr>
          <p:spPr>
            <a:xfrm>
              <a:off x="0" y="-38100"/>
              <a:ext cx="3005049" cy="9335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4339" y="7078897"/>
            <a:ext cx="19312339" cy="4814134"/>
            <a:chOff x="0" y="0"/>
            <a:chExt cx="5086377" cy="1267920"/>
          </a:xfrm>
        </p:grpSpPr>
        <p:sp>
          <p:nvSpPr>
            <p:cNvPr name="Freeform 6" id="6"/>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7" id="7"/>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676296" y="4444235"/>
            <a:ext cx="8372973" cy="2495087"/>
            <a:chOff x="0" y="0"/>
            <a:chExt cx="3005049" cy="895483"/>
          </a:xfrm>
        </p:grpSpPr>
        <p:sp>
          <p:nvSpPr>
            <p:cNvPr name="Freeform 9" id="9"/>
            <p:cNvSpPr/>
            <p:nvPr/>
          </p:nvSpPr>
          <p:spPr>
            <a:xfrm flipH="false" flipV="false" rot="0">
              <a:off x="0" y="0"/>
              <a:ext cx="3005049" cy="895483"/>
            </a:xfrm>
            <a:custGeom>
              <a:avLst/>
              <a:gdLst/>
              <a:ahLst/>
              <a:cxnLst/>
              <a:rect r="r" b="b" t="t" l="l"/>
              <a:pathLst>
                <a:path h="895483" w="3005049">
                  <a:moveTo>
                    <a:pt x="47156" y="0"/>
                  </a:moveTo>
                  <a:lnTo>
                    <a:pt x="2957893" y="0"/>
                  </a:lnTo>
                  <a:cubicBezTo>
                    <a:pt x="2970400" y="0"/>
                    <a:pt x="2982394" y="4968"/>
                    <a:pt x="2991238" y="13812"/>
                  </a:cubicBezTo>
                  <a:cubicBezTo>
                    <a:pt x="3000081" y="22655"/>
                    <a:pt x="3005049" y="34650"/>
                    <a:pt x="3005049" y="47156"/>
                  </a:cubicBezTo>
                  <a:lnTo>
                    <a:pt x="3005049" y="848327"/>
                  </a:lnTo>
                  <a:cubicBezTo>
                    <a:pt x="3005049" y="860834"/>
                    <a:pt x="3000081" y="872828"/>
                    <a:pt x="2991238" y="881672"/>
                  </a:cubicBezTo>
                  <a:cubicBezTo>
                    <a:pt x="2982394" y="890515"/>
                    <a:pt x="2970400" y="895483"/>
                    <a:pt x="2957893" y="895483"/>
                  </a:cubicBezTo>
                  <a:lnTo>
                    <a:pt x="47156" y="895483"/>
                  </a:lnTo>
                  <a:cubicBezTo>
                    <a:pt x="34650" y="895483"/>
                    <a:pt x="22655" y="890515"/>
                    <a:pt x="13812" y="881672"/>
                  </a:cubicBezTo>
                  <a:cubicBezTo>
                    <a:pt x="4968" y="872828"/>
                    <a:pt x="0" y="860834"/>
                    <a:pt x="0" y="848327"/>
                  </a:cubicBezTo>
                  <a:lnTo>
                    <a:pt x="0" y="47156"/>
                  </a:lnTo>
                  <a:cubicBezTo>
                    <a:pt x="0" y="34650"/>
                    <a:pt x="4968" y="22655"/>
                    <a:pt x="13812" y="13812"/>
                  </a:cubicBezTo>
                  <a:cubicBezTo>
                    <a:pt x="22655" y="4968"/>
                    <a:pt x="34650" y="0"/>
                    <a:pt x="47156" y="0"/>
                  </a:cubicBezTo>
                  <a:close/>
                </a:path>
              </a:pathLst>
            </a:custGeom>
            <a:solidFill>
              <a:srgbClr val="FF9494"/>
            </a:solidFill>
            <a:ln w="47625" cap="rnd">
              <a:solidFill>
                <a:srgbClr val="2D3250"/>
              </a:solidFill>
              <a:prstDash val="solid"/>
              <a:round/>
            </a:ln>
          </p:spPr>
        </p:sp>
        <p:sp>
          <p:nvSpPr>
            <p:cNvPr name="TextBox 10" id="10"/>
            <p:cNvSpPr txBox="true"/>
            <p:nvPr/>
          </p:nvSpPr>
          <p:spPr>
            <a:xfrm>
              <a:off x="0" y="-38100"/>
              <a:ext cx="3005049" cy="93358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915978" y="-88500"/>
            <a:ext cx="1653542" cy="16535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A82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299336">
            <a:off x="8663885" y="3548333"/>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5" id="15"/>
          <p:cNvSpPr/>
          <p:nvPr/>
        </p:nvSpPr>
        <p:spPr>
          <a:xfrm flipH="false" flipV="false" rot="-280052">
            <a:off x="16873915" y="2475243"/>
            <a:ext cx="770770" cy="770770"/>
          </a:xfrm>
          <a:custGeom>
            <a:avLst/>
            <a:gdLst/>
            <a:ahLst/>
            <a:cxnLst/>
            <a:rect r="r" b="b" t="t" l="l"/>
            <a:pathLst>
              <a:path h="770770" w="770770">
                <a:moveTo>
                  <a:pt x="0" y="0"/>
                </a:moveTo>
                <a:lnTo>
                  <a:pt x="770770" y="0"/>
                </a:lnTo>
                <a:lnTo>
                  <a:pt x="770770" y="770771"/>
                </a:lnTo>
                <a:lnTo>
                  <a:pt x="0" y="770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77194">
            <a:off x="17117164" y="682410"/>
            <a:ext cx="2028766" cy="1225528"/>
          </a:xfrm>
          <a:custGeom>
            <a:avLst/>
            <a:gdLst/>
            <a:ahLst/>
            <a:cxnLst/>
            <a:rect r="r" b="b" t="t" l="l"/>
            <a:pathLst>
              <a:path h="1225528" w="2028766">
                <a:moveTo>
                  <a:pt x="0" y="0"/>
                </a:moveTo>
                <a:lnTo>
                  <a:pt x="2028766" y="0"/>
                </a:lnTo>
                <a:lnTo>
                  <a:pt x="2028766" y="1225528"/>
                </a:lnTo>
                <a:lnTo>
                  <a:pt x="0" y="122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156527" y="0"/>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7468850" y="3085423"/>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9301794" y="2890927"/>
            <a:ext cx="8372973" cy="2495087"/>
            <a:chOff x="0" y="0"/>
            <a:chExt cx="3005049" cy="895483"/>
          </a:xfrm>
        </p:grpSpPr>
        <p:sp>
          <p:nvSpPr>
            <p:cNvPr name="Freeform 20" id="20"/>
            <p:cNvSpPr/>
            <p:nvPr/>
          </p:nvSpPr>
          <p:spPr>
            <a:xfrm flipH="false" flipV="false" rot="0">
              <a:off x="0" y="0"/>
              <a:ext cx="3005049" cy="895483"/>
            </a:xfrm>
            <a:custGeom>
              <a:avLst/>
              <a:gdLst/>
              <a:ahLst/>
              <a:cxnLst/>
              <a:rect r="r" b="b" t="t" l="l"/>
              <a:pathLst>
                <a:path h="895483" w="3005049">
                  <a:moveTo>
                    <a:pt x="47156" y="0"/>
                  </a:moveTo>
                  <a:lnTo>
                    <a:pt x="2957893" y="0"/>
                  </a:lnTo>
                  <a:cubicBezTo>
                    <a:pt x="2970400" y="0"/>
                    <a:pt x="2982394" y="4968"/>
                    <a:pt x="2991238" y="13812"/>
                  </a:cubicBezTo>
                  <a:cubicBezTo>
                    <a:pt x="3000081" y="22655"/>
                    <a:pt x="3005049" y="34650"/>
                    <a:pt x="3005049" y="47156"/>
                  </a:cubicBezTo>
                  <a:lnTo>
                    <a:pt x="3005049" y="848327"/>
                  </a:lnTo>
                  <a:cubicBezTo>
                    <a:pt x="3005049" y="860834"/>
                    <a:pt x="3000081" y="872828"/>
                    <a:pt x="2991238" y="881672"/>
                  </a:cubicBezTo>
                  <a:cubicBezTo>
                    <a:pt x="2982394" y="890515"/>
                    <a:pt x="2970400" y="895483"/>
                    <a:pt x="2957893" y="895483"/>
                  </a:cubicBezTo>
                  <a:lnTo>
                    <a:pt x="47156" y="895483"/>
                  </a:lnTo>
                  <a:cubicBezTo>
                    <a:pt x="34650" y="895483"/>
                    <a:pt x="22655" y="890515"/>
                    <a:pt x="13812" y="881672"/>
                  </a:cubicBezTo>
                  <a:cubicBezTo>
                    <a:pt x="4968" y="872828"/>
                    <a:pt x="0" y="860834"/>
                    <a:pt x="0" y="848327"/>
                  </a:cubicBezTo>
                  <a:lnTo>
                    <a:pt x="0" y="47156"/>
                  </a:lnTo>
                  <a:cubicBezTo>
                    <a:pt x="0" y="34650"/>
                    <a:pt x="4968" y="22655"/>
                    <a:pt x="13812" y="13812"/>
                  </a:cubicBezTo>
                  <a:cubicBezTo>
                    <a:pt x="22655" y="4968"/>
                    <a:pt x="34650" y="0"/>
                    <a:pt x="47156" y="0"/>
                  </a:cubicBezTo>
                  <a:close/>
                </a:path>
              </a:pathLst>
            </a:custGeom>
            <a:solidFill>
              <a:srgbClr val="FF9494"/>
            </a:solidFill>
            <a:ln w="47625" cap="rnd">
              <a:solidFill>
                <a:srgbClr val="2D3250"/>
              </a:solidFill>
              <a:prstDash val="solid"/>
              <a:round/>
            </a:ln>
          </p:spPr>
        </p:sp>
        <p:sp>
          <p:nvSpPr>
            <p:cNvPr name="TextBox 21" id="21"/>
            <p:cNvSpPr txBox="true"/>
            <p:nvPr/>
          </p:nvSpPr>
          <p:spPr>
            <a:xfrm>
              <a:off x="0" y="-38100"/>
              <a:ext cx="3005049" cy="933583"/>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299336">
            <a:off x="15324264" y="6553937"/>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3" id="23"/>
          <p:cNvSpPr/>
          <p:nvPr/>
        </p:nvSpPr>
        <p:spPr>
          <a:xfrm flipH="false" flipV="false" rot="0">
            <a:off x="11485086" y="7785239"/>
            <a:ext cx="2003194" cy="1251996"/>
          </a:xfrm>
          <a:custGeom>
            <a:avLst/>
            <a:gdLst/>
            <a:ahLst/>
            <a:cxnLst/>
            <a:rect r="r" b="b" t="t" l="l"/>
            <a:pathLst>
              <a:path h="1251996" w="2003194">
                <a:moveTo>
                  <a:pt x="0" y="0"/>
                </a:moveTo>
                <a:lnTo>
                  <a:pt x="2003195" y="0"/>
                </a:lnTo>
                <a:lnTo>
                  <a:pt x="2003195" y="1251997"/>
                </a:lnTo>
                <a:lnTo>
                  <a:pt x="0" y="1251997"/>
                </a:lnTo>
                <a:lnTo>
                  <a:pt x="0" y="0"/>
                </a:lnTo>
                <a:close/>
              </a:path>
            </a:pathLst>
          </a:custGeom>
          <a:blipFill>
            <a:blip r:embed="rId8"/>
            <a:stretch>
              <a:fillRect l="0" t="0" r="0" b="0"/>
            </a:stretch>
          </a:blipFill>
        </p:spPr>
      </p:sp>
      <p:sp>
        <p:nvSpPr>
          <p:cNvPr name="Freeform 24" id="24"/>
          <p:cNvSpPr/>
          <p:nvPr/>
        </p:nvSpPr>
        <p:spPr>
          <a:xfrm flipH="false" flipV="false" rot="0">
            <a:off x="9723521" y="7850803"/>
            <a:ext cx="1435378" cy="1284664"/>
          </a:xfrm>
          <a:custGeom>
            <a:avLst/>
            <a:gdLst/>
            <a:ahLst/>
            <a:cxnLst/>
            <a:rect r="r" b="b" t="t" l="l"/>
            <a:pathLst>
              <a:path h="1284664" w="1435378">
                <a:moveTo>
                  <a:pt x="0" y="0"/>
                </a:moveTo>
                <a:lnTo>
                  <a:pt x="1435379" y="0"/>
                </a:lnTo>
                <a:lnTo>
                  <a:pt x="1435379" y="1284664"/>
                </a:lnTo>
                <a:lnTo>
                  <a:pt x="0" y="1284664"/>
                </a:lnTo>
                <a:lnTo>
                  <a:pt x="0" y="0"/>
                </a:lnTo>
                <a:close/>
              </a:path>
            </a:pathLst>
          </a:custGeom>
          <a:blipFill>
            <a:blip r:embed="rId9"/>
            <a:stretch>
              <a:fillRect l="0" t="0" r="0" b="0"/>
            </a:stretch>
          </a:blipFill>
        </p:spPr>
      </p:sp>
      <p:sp>
        <p:nvSpPr>
          <p:cNvPr name="Freeform 25" id="25"/>
          <p:cNvSpPr/>
          <p:nvPr/>
        </p:nvSpPr>
        <p:spPr>
          <a:xfrm flipH="false" flipV="false" rot="0">
            <a:off x="6763953" y="8049346"/>
            <a:ext cx="2815837" cy="987890"/>
          </a:xfrm>
          <a:custGeom>
            <a:avLst/>
            <a:gdLst/>
            <a:ahLst/>
            <a:cxnLst/>
            <a:rect r="r" b="b" t="t" l="l"/>
            <a:pathLst>
              <a:path h="987890" w="2815837">
                <a:moveTo>
                  <a:pt x="0" y="0"/>
                </a:moveTo>
                <a:lnTo>
                  <a:pt x="2815837" y="0"/>
                </a:lnTo>
                <a:lnTo>
                  <a:pt x="2815837" y="987890"/>
                </a:lnTo>
                <a:lnTo>
                  <a:pt x="0" y="987890"/>
                </a:lnTo>
                <a:lnTo>
                  <a:pt x="0" y="0"/>
                </a:lnTo>
                <a:close/>
              </a:path>
            </a:pathLst>
          </a:custGeom>
          <a:blipFill>
            <a:blip r:embed="rId10"/>
            <a:stretch>
              <a:fillRect l="0" t="0" r="0" b="0"/>
            </a:stretch>
          </a:blipFill>
        </p:spPr>
      </p:sp>
      <p:sp>
        <p:nvSpPr>
          <p:cNvPr name="Freeform 26" id="26"/>
          <p:cNvSpPr/>
          <p:nvPr/>
        </p:nvSpPr>
        <p:spPr>
          <a:xfrm flipH="false" flipV="false" rot="0">
            <a:off x="4862783" y="7879700"/>
            <a:ext cx="1299956" cy="1226871"/>
          </a:xfrm>
          <a:custGeom>
            <a:avLst/>
            <a:gdLst/>
            <a:ahLst/>
            <a:cxnLst/>
            <a:rect r="r" b="b" t="t" l="l"/>
            <a:pathLst>
              <a:path h="1226871" w="1299956">
                <a:moveTo>
                  <a:pt x="0" y="0"/>
                </a:moveTo>
                <a:lnTo>
                  <a:pt x="1299956" y="0"/>
                </a:lnTo>
                <a:lnTo>
                  <a:pt x="1299956" y="1226871"/>
                </a:lnTo>
                <a:lnTo>
                  <a:pt x="0" y="1226871"/>
                </a:lnTo>
                <a:lnTo>
                  <a:pt x="0" y="0"/>
                </a:lnTo>
                <a:close/>
              </a:path>
            </a:pathLst>
          </a:custGeom>
          <a:blipFill>
            <a:blip r:embed="rId11"/>
            <a:stretch>
              <a:fillRect l="0" t="0" r="0" b="0"/>
            </a:stretch>
          </a:blipFill>
        </p:spPr>
      </p:sp>
      <p:sp>
        <p:nvSpPr>
          <p:cNvPr name="Freeform 27" id="27"/>
          <p:cNvSpPr/>
          <p:nvPr/>
        </p:nvSpPr>
        <p:spPr>
          <a:xfrm flipH="false" flipV="false" rot="0">
            <a:off x="3091115" y="7850803"/>
            <a:ext cx="1274962" cy="1203282"/>
          </a:xfrm>
          <a:custGeom>
            <a:avLst/>
            <a:gdLst/>
            <a:ahLst/>
            <a:cxnLst/>
            <a:rect r="r" b="b" t="t" l="l"/>
            <a:pathLst>
              <a:path h="1203282" w="1274962">
                <a:moveTo>
                  <a:pt x="0" y="0"/>
                </a:moveTo>
                <a:lnTo>
                  <a:pt x="1274962" y="0"/>
                </a:lnTo>
                <a:lnTo>
                  <a:pt x="1274962" y="1203283"/>
                </a:lnTo>
                <a:lnTo>
                  <a:pt x="0" y="1203283"/>
                </a:lnTo>
                <a:lnTo>
                  <a:pt x="0" y="0"/>
                </a:lnTo>
                <a:close/>
              </a:path>
            </a:pathLst>
          </a:custGeom>
          <a:blipFill>
            <a:blip r:embed="rId12"/>
            <a:stretch>
              <a:fillRect l="0" t="0" r="0" b="0"/>
            </a:stretch>
          </a:blipFill>
        </p:spPr>
      </p:sp>
      <p:sp>
        <p:nvSpPr>
          <p:cNvPr name="TextBox 28" id="28"/>
          <p:cNvSpPr txBox="true"/>
          <p:nvPr/>
        </p:nvSpPr>
        <p:spPr>
          <a:xfrm rot="0">
            <a:off x="358142" y="316556"/>
            <a:ext cx="4272451" cy="729129"/>
          </a:xfrm>
          <a:prstGeom prst="rect">
            <a:avLst/>
          </a:prstGeom>
        </p:spPr>
        <p:txBody>
          <a:bodyPr anchor="t" rtlCol="false" tIns="0" lIns="0" bIns="0" rIns="0">
            <a:spAutoFit/>
          </a:bodyPr>
          <a:lstStyle/>
          <a:p>
            <a:pPr algn="ctr">
              <a:lnSpc>
                <a:spcPts val="5668"/>
              </a:lnSpc>
              <a:spcBef>
                <a:spcPct val="0"/>
              </a:spcBef>
            </a:pPr>
            <a:r>
              <a:rPr lang="en-US" sz="4049">
                <a:solidFill>
                  <a:srgbClr val="000000"/>
                </a:solidFill>
                <a:latin typeface="Poppins Bold"/>
              </a:rPr>
              <a:t>EDUCATION</a:t>
            </a:r>
          </a:p>
        </p:txBody>
      </p:sp>
      <p:sp>
        <p:nvSpPr>
          <p:cNvPr name="TextBox 29" id="29"/>
          <p:cNvSpPr txBox="true"/>
          <p:nvPr/>
        </p:nvSpPr>
        <p:spPr>
          <a:xfrm rot="0">
            <a:off x="358142" y="1228499"/>
            <a:ext cx="6660379" cy="375690"/>
          </a:xfrm>
          <a:prstGeom prst="rect">
            <a:avLst/>
          </a:prstGeom>
        </p:spPr>
        <p:txBody>
          <a:bodyPr anchor="t" rtlCol="false" tIns="0" lIns="0" bIns="0" rIns="0">
            <a:spAutoFit/>
          </a:bodyPr>
          <a:lstStyle/>
          <a:p>
            <a:pPr algn="ctr">
              <a:lnSpc>
                <a:spcPts val="2917"/>
              </a:lnSpc>
              <a:spcBef>
                <a:spcPct val="0"/>
              </a:spcBef>
            </a:pPr>
            <a:r>
              <a:rPr lang="en-US" sz="2084">
                <a:solidFill>
                  <a:srgbClr val="000000"/>
                </a:solidFill>
                <a:latin typeface="Poppins Bold"/>
              </a:rPr>
              <a:t>-INSTITUT TEKNOLOGI SEPULUH NOPEMBER</a:t>
            </a:r>
          </a:p>
        </p:txBody>
      </p:sp>
      <p:sp>
        <p:nvSpPr>
          <p:cNvPr name="TextBox 30" id="30"/>
          <p:cNvSpPr txBox="true"/>
          <p:nvPr/>
        </p:nvSpPr>
        <p:spPr>
          <a:xfrm rot="0">
            <a:off x="4630593" y="1245164"/>
            <a:ext cx="6360297" cy="359025"/>
          </a:xfrm>
          <a:prstGeom prst="rect">
            <a:avLst/>
          </a:prstGeom>
        </p:spPr>
        <p:txBody>
          <a:bodyPr anchor="t" rtlCol="false" tIns="0" lIns="0" bIns="0" rIns="0">
            <a:spAutoFit/>
          </a:bodyPr>
          <a:lstStyle/>
          <a:p>
            <a:pPr algn="ctr">
              <a:lnSpc>
                <a:spcPts val="2786"/>
              </a:lnSpc>
              <a:spcBef>
                <a:spcPct val="0"/>
              </a:spcBef>
            </a:pPr>
            <a:r>
              <a:rPr lang="en-US" sz="1990">
                <a:solidFill>
                  <a:srgbClr val="000000"/>
                </a:solidFill>
                <a:latin typeface="Poppins Medium"/>
              </a:rPr>
              <a:t>2021-Sekarang</a:t>
            </a:r>
          </a:p>
        </p:txBody>
      </p:sp>
      <p:sp>
        <p:nvSpPr>
          <p:cNvPr name="TextBox 31" id="31"/>
          <p:cNvSpPr txBox="true"/>
          <p:nvPr/>
        </p:nvSpPr>
        <p:spPr>
          <a:xfrm rot="0">
            <a:off x="1028700" y="1575086"/>
            <a:ext cx="4630593" cy="711450"/>
          </a:xfrm>
          <a:prstGeom prst="rect">
            <a:avLst/>
          </a:prstGeom>
        </p:spPr>
        <p:txBody>
          <a:bodyPr anchor="t" rtlCol="false" tIns="0" lIns="0" bIns="0" rIns="0">
            <a:spAutoFit/>
          </a:bodyPr>
          <a:lstStyle/>
          <a:p>
            <a:pPr algn="just">
              <a:lnSpc>
                <a:spcPts val="2786"/>
              </a:lnSpc>
            </a:pPr>
            <a:r>
              <a:rPr lang="en-US" sz="1990">
                <a:solidFill>
                  <a:srgbClr val="000000"/>
                </a:solidFill>
                <a:latin typeface="Poppins Medium"/>
              </a:rPr>
              <a:t>Fakultas Sains dan Analitika Data</a:t>
            </a:r>
          </a:p>
          <a:p>
            <a:pPr algn="just">
              <a:lnSpc>
                <a:spcPts val="2786"/>
              </a:lnSpc>
              <a:spcBef>
                <a:spcPct val="0"/>
              </a:spcBef>
            </a:pPr>
            <a:r>
              <a:rPr lang="en-US" sz="1990">
                <a:solidFill>
                  <a:srgbClr val="000000"/>
                </a:solidFill>
                <a:latin typeface="Poppins Medium"/>
              </a:rPr>
              <a:t>Program Studi S-1 Matematika</a:t>
            </a:r>
          </a:p>
        </p:txBody>
      </p:sp>
      <p:sp>
        <p:nvSpPr>
          <p:cNvPr name="TextBox 32" id="32"/>
          <p:cNvSpPr txBox="true"/>
          <p:nvPr/>
        </p:nvSpPr>
        <p:spPr>
          <a:xfrm rot="0">
            <a:off x="-1024339" y="2378486"/>
            <a:ext cx="6660379" cy="375690"/>
          </a:xfrm>
          <a:prstGeom prst="rect">
            <a:avLst/>
          </a:prstGeom>
        </p:spPr>
        <p:txBody>
          <a:bodyPr anchor="t" rtlCol="false" tIns="0" lIns="0" bIns="0" rIns="0">
            <a:spAutoFit/>
          </a:bodyPr>
          <a:lstStyle/>
          <a:p>
            <a:pPr algn="ctr">
              <a:lnSpc>
                <a:spcPts val="2917"/>
              </a:lnSpc>
              <a:spcBef>
                <a:spcPct val="0"/>
              </a:spcBef>
            </a:pPr>
            <a:r>
              <a:rPr lang="en-US" sz="2084">
                <a:solidFill>
                  <a:srgbClr val="000000"/>
                </a:solidFill>
                <a:latin typeface="Poppins Bold"/>
              </a:rPr>
              <a:t>-SMAN 2 LAMONGAN</a:t>
            </a:r>
          </a:p>
        </p:txBody>
      </p:sp>
      <p:sp>
        <p:nvSpPr>
          <p:cNvPr name="TextBox 33" id="33"/>
          <p:cNvSpPr txBox="true"/>
          <p:nvPr/>
        </p:nvSpPr>
        <p:spPr>
          <a:xfrm rot="0">
            <a:off x="4366077" y="2388011"/>
            <a:ext cx="6360297" cy="359025"/>
          </a:xfrm>
          <a:prstGeom prst="rect">
            <a:avLst/>
          </a:prstGeom>
        </p:spPr>
        <p:txBody>
          <a:bodyPr anchor="t" rtlCol="false" tIns="0" lIns="0" bIns="0" rIns="0">
            <a:spAutoFit/>
          </a:bodyPr>
          <a:lstStyle/>
          <a:p>
            <a:pPr algn="ctr">
              <a:lnSpc>
                <a:spcPts val="2786"/>
              </a:lnSpc>
              <a:spcBef>
                <a:spcPct val="0"/>
              </a:spcBef>
            </a:pPr>
            <a:r>
              <a:rPr lang="en-US" sz="1990">
                <a:solidFill>
                  <a:srgbClr val="000000"/>
                </a:solidFill>
                <a:latin typeface="Poppins Medium"/>
              </a:rPr>
              <a:t>2019-2021</a:t>
            </a:r>
          </a:p>
        </p:txBody>
      </p:sp>
      <p:sp>
        <p:nvSpPr>
          <p:cNvPr name="TextBox 34" id="34"/>
          <p:cNvSpPr txBox="true"/>
          <p:nvPr/>
        </p:nvSpPr>
        <p:spPr>
          <a:xfrm rot="0">
            <a:off x="1005447" y="2701123"/>
            <a:ext cx="4630593" cy="711450"/>
          </a:xfrm>
          <a:prstGeom prst="rect">
            <a:avLst/>
          </a:prstGeom>
        </p:spPr>
        <p:txBody>
          <a:bodyPr anchor="t" rtlCol="false" tIns="0" lIns="0" bIns="0" rIns="0">
            <a:spAutoFit/>
          </a:bodyPr>
          <a:lstStyle/>
          <a:p>
            <a:pPr algn="just">
              <a:lnSpc>
                <a:spcPts val="2786"/>
              </a:lnSpc>
            </a:pPr>
            <a:r>
              <a:rPr lang="en-US" sz="1990">
                <a:solidFill>
                  <a:srgbClr val="000000"/>
                </a:solidFill>
                <a:latin typeface="Poppins"/>
              </a:rPr>
              <a:t>Jurusan MIPA (Matematika dan Ilmu</a:t>
            </a:r>
          </a:p>
          <a:p>
            <a:pPr algn="just">
              <a:lnSpc>
                <a:spcPts val="2786"/>
              </a:lnSpc>
              <a:spcBef>
                <a:spcPct val="0"/>
              </a:spcBef>
            </a:pPr>
            <a:r>
              <a:rPr lang="en-US" sz="1990">
                <a:solidFill>
                  <a:srgbClr val="000000"/>
                </a:solidFill>
                <a:latin typeface="Poppins"/>
              </a:rPr>
              <a:t>Pengetahuan Alam</a:t>
            </a:r>
          </a:p>
        </p:txBody>
      </p:sp>
      <p:sp>
        <p:nvSpPr>
          <p:cNvPr name="TextBox 35" id="35"/>
          <p:cNvSpPr txBox="true"/>
          <p:nvPr/>
        </p:nvSpPr>
        <p:spPr>
          <a:xfrm rot="0">
            <a:off x="1005447" y="3718406"/>
            <a:ext cx="4272451" cy="725829"/>
          </a:xfrm>
          <a:prstGeom prst="rect">
            <a:avLst/>
          </a:prstGeom>
        </p:spPr>
        <p:txBody>
          <a:bodyPr anchor="t" rtlCol="false" tIns="0" lIns="0" bIns="0" rIns="0">
            <a:spAutoFit/>
          </a:bodyPr>
          <a:lstStyle/>
          <a:p>
            <a:pPr algn="l">
              <a:lnSpc>
                <a:spcPts val="5668"/>
              </a:lnSpc>
              <a:spcBef>
                <a:spcPct val="0"/>
              </a:spcBef>
            </a:pPr>
            <a:r>
              <a:rPr lang="en-US" sz="4049">
                <a:solidFill>
                  <a:srgbClr val="000000"/>
                </a:solidFill>
                <a:latin typeface="Poppins Bold"/>
              </a:rPr>
              <a:t>SKILL</a:t>
            </a:r>
          </a:p>
        </p:txBody>
      </p:sp>
      <p:sp>
        <p:nvSpPr>
          <p:cNvPr name="TextBox 36" id="36"/>
          <p:cNvSpPr txBox="true"/>
          <p:nvPr/>
        </p:nvSpPr>
        <p:spPr>
          <a:xfrm rot="0">
            <a:off x="885846" y="4634735"/>
            <a:ext cx="6660379" cy="2185440"/>
          </a:xfrm>
          <a:prstGeom prst="rect">
            <a:avLst/>
          </a:prstGeom>
        </p:spPr>
        <p:txBody>
          <a:bodyPr anchor="t" rtlCol="false" tIns="0" lIns="0" bIns="0" rIns="0">
            <a:spAutoFit/>
          </a:bodyPr>
          <a:lstStyle/>
          <a:p>
            <a:pPr algn="l" marL="449951" indent="-224975" lvl="1">
              <a:lnSpc>
                <a:spcPts val="2917"/>
              </a:lnSpc>
              <a:buFont typeface="Arial"/>
              <a:buChar char="•"/>
            </a:pPr>
            <a:r>
              <a:rPr lang="en-US" sz="2084">
                <a:solidFill>
                  <a:srgbClr val="000000"/>
                </a:solidFill>
                <a:latin typeface="Poppins Bold"/>
              </a:rPr>
              <a:t>Microsoft Office</a:t>
            </a:r>
          </a:p>
          <a:p>
            <a:pPr algn="l" marL="449951" indent="-224975" lvl="1">
              <a:lnSpc>
                <a:spcPts val="2917"/>
              </a:lnSpc>
              <a:buFont typeface="Arial"/>
              <a:buChar char="•"/>
            </a:pPr>
            <a:r>
              <a:rPr lang="en-US" sz="2084">
                <a:solidFill>
                  <a:srgbClr val="000000"/>
                </a:solidFill>
                <a:latin typeface="Poppins Bold"/>
              </a:rPr>
              <a:t>Google Apps</a:t>
            </a:r>
          </a:p>
          <a:p>
            <a:pPr algn="l" marL="449951" indent="-224975" lvl="1">
              <a:lnSpc>
                <a:spcPts val="2917"/>
              </a:lnSpc>
              <a:buFont typeface="Arial"/>
              <a:buChar char="•"/>
            </a:pPr>
            <a:r>
              <a:rPr lang="en-US" sz="2084">
                <a:solidFill>
                  <a:srgbClr val="000000"/>
                </a:solidFill>
                <a:latin typeface="Poppins Bold"/>
              </a:rPr>
              <a:t>Pemrograman</a:t>
            </a:r>
          </a:p>
          <a:p>
            <a:pPr algn="l" marL="449951" indent="-224975" lvl="1">
              <a:lnSpc>
                <a:spcPts val="2917"/>
              </a:lnSpc>
              <a:buFont typeface="Arial"/>
              <a:buChar char="•"/>
            </a:pPr>
            <a:r>
              <a:rPr lang="en-US" sz="2084">
                <a:solidFill>
                  <a:srgbClr val="000000"/>
                </a:solidFill>
                <a:latin typeface="Poppins Bold"/>
              </a:rPr>
              <a:t>Time Management</a:t>
            </a:r>
          </a:p>
          <a:p>
            <a:pPr algn="l" marL="449951" indent="-224975" lvl="1">
              <a:lnSpc>
                <a:spcPts val="2917"/>
              </a:lnSpc>
              <a:buFont typeface="Arial"/>
              <a:buChar char="•"/>
            </a:pPr>
            <a:r>
              <a:rPr lang="en-US" sz="2084">
                <a:solidFill>
                  <a:srgbClr val="000000"/>
                </a:solidFill>
                <a:latin typeface="Poppins Bold"/>
              </a:rPr>
              <a:t>Teamwork</a:t>
            </a:r>
          </a:p>
          <a:p>
            <a:pPr algn="l">
              <a:lnSpc>
                <a:spcPts val="2917"/>
              </a:lnSpc>
              <a:spcBef>
                <a:spcPct val="0"/>
              </a:spcBef>
            </a:pPr>
          </a:p>
        </p:txBody>
      </p:sp>
      <p:sp>
        <p:nvSpPr>
          <p:cNvPr name="TextBox 37" id="37"/>
          <p:cNvSpPr txBox="true"/>
          <p:nvPr/>
        </p:nvSpPr>
        <p:spPr>
          <a:xfrm rot="0">
            <a:off x="9466709" y="2134800"/>
            <a:ext cx="4272451" cy="725829"/>
          </a:xfrm>
          <a:prstGeom prst="rect">
            <a:avLst/>
          </a:prstGeom>
        </p:spPr>
        <p:txBody>
          <a:bodyPr anchor="t" rtlCol="false" tIns="0" lIns="0" bIns="0" rIns="0">
            <a:spAutoFit/>
          </a:bodyPr>
          <a:lstStyle/>
          <a:p>
            <a:pPr algn="l">
              <a:lnSpc>
                <a:spcPts val="5668"/>
              </a:lnSpc>
              <a:spcBef>
                <a:spcPct val="0"/>
              </a:spcBef>
            </a:pPr>
            <a:r>
              <a:rPr lang="en-US" sz="4049">
                <a:solidFill>
                  <a:srgbClr val="000000"/>
                </a:solidFill>
                <a:latin typeface="Poppins Bold"/>
              </a:rPr>
              <a:t>LANGUAGE</a:t>
            </a:r>
          </a:p>
        </p:txBody>
      </p:sp>
      <p:sp>
        <p:nvSpPr>
          <p:cNvPr name="TextBox 38" id="38"/>
          <p:cNvSpPr txBox="true"/>
          <p:nvPr/>
        </p:nvSpPr>
        <p:spPr>
          <a:xfrm rot="0">
            <a:off x="9466709" y="3095067"/>
            <a:ext cx="6660379" cy="737640"/>
          </a:xfrm>
          <a:prstGeom prst="rect">
            <a:avLst/>
          </a:prstGeom>
        </p:spPr>
        <p:txBody>
          <a:bodyPr anchor="t" rtlCol="false" tIns="0" lIns="0" bIns="0" rIns="0">
            <a:spAutoFit/>
          </a:bodyPr>
          <a:lstStyle/>
          <a:p>
            <a:pPr algn="l" marL="449951" indent="-224975" lvl="1">
              <a:lnSpc>
                <a:spcPts val="2917"/>
              </a:lnSpc>
              <a:buFont typeface="Arial"/>
              <a:buChar char="•"/>
            </a:pPr>
            <a:r>
              <a:rPr lang="en-US" sz="2084">
                <a:solidFill>
                  <a:srgbClr val="000000"/>
                </a:solidFill>
                <a:latin typeface="Poppins Bold"/>
              </a:rPr>
              <a:t>Bahasa Indonesia</a:t>
            </a:r>
          </a:p>
          <a:p>
            <a:pPr algn="l" marL="449951" indent="-224975" lvl="1">
              <a:lnSpc>
                <a:spcPts val="2917"/>
              </a:lnSpc>
              <a:spcBef>
                <a:spcPct val="0"/>
              </a:spcBef>
              <a:buFont typeface="Arial"/>
              <a:buChar char="•"/>
            </a:pPr>
            <a:r>
              <a:rPr lang="en-US" sz="2084">
                <a:solidFill>
                  <a:srgbClr val="000000"/>
                </a:solidFill>
                <a:latin typeface="Poppins Bold"/>
              </a:rPr>
              <a:t>Bahasa Inggris</a:t>
            </a:r>
          </a:p>
        </p:txBody>
      </p:sp>
      <p:sp>
        <p:nvSpPr>
          <p:cNvPr name="TextBox 39" id="39"/>
          <p:cNvSpPr txBox="true"/>
          <p:nvPr/>
        </p:nvSpPr>
        <p:spPr>
          <a:xfrm rot="0">
            <a:off x="6718439" y="7096400"/>
            <a:ext cx="4272451" cy="725829"/>
          </a:xfrm>
          <a:prstGeom prst="rect">
            <a:avLst/>
          </a:prstGeom>
        </p:spPr>
        <p:txBody>
          <a:bodyPr anchor="t" rtlCol="false" tIns="0" lIns="0" bIns="0" rIns="0">
            <a:spAutoFit/>
          </a:bodyPr>
          <a:lstStyle/>
          <a:p>
            <a:pPr algn="l">
              <a:lnSpc>
                <a:spcPts val="5668"/>
              </a:lnSpc>
              <a:spcBef>
                <a:spcPct val="0"/>
              </a:spcBef>
            </a:pPr>
            <a:r>
              <a:rPr lang="en-US" sz="4049">
                <a:solidFill>
                  <a:srgbClr val="000000"/>
                </a:solidFill>
                <a:latin typeface="Poppins Bold"/>
              </a:rPr>
              <a:t>SOFTWARE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8015409"/>
            <a:ext cx="19312339" cy="4814134"/>
            <a:chOff x="0" y="0"/>
            <a:chExt cx="5086377" cy="1267920"/>
          </a:xfrm>
        </p:grpSpPr>
        <p:sp>
          <p:nvSpPr>
            <p:cNvPr name="Freeform 3" id="3"/>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4" id="4"/>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9035" y="3213813"/>
            <a:ext cx="8878164" cy="2677058"/>
            <a:chOff x="0" y="0"/>
            <a:chExt cx="3106951" cy="936848"/>
          </a:xfrm>
        </p:grpSpPr>
        <p:sp>
          <p:nvSpPr>
            <p:cNvPr name="Freeform 6" id="6"/>
            <p:cNvSpPr/>
            <p:nvPr/>
          </p:nvSpPr>
          <p:spPr>
            <a:xfrm flipH="false" flipV="false" rot="0">
              <a:off x="0" y="0"/>
              <a:ext cx="3106951" cy="936848"/>
            </a:xfrm>
            <a:custGeom>
              <a:avLst/>
              <a:gdLst/>
              <a:ahLst/>
              <a:cxnLst/>
              <a:rect r="r" b="b" t="t" l="l"/>
              <a:pathLst>
                <a:path h="936848" w="3106951">
                  <a:moveTo>
                    <a:pt x="44473" y="0"/>
                  </a:moveTo>
                  <a:lnTo>
                    <a:pt x="3062478" y="0"/>
                  </a:lnTo>
                  <a:cubicBezTo>
                    <a:pt x="3074273" y="0"/>
                    <a:pt x="3085585" y="4686"/>
                    <a:pt x="3093925" y="13026"/>
                  </a:cubicBezTo>
                  <a:cubicBezTo>
                    <a:pt x="3102265" y="21366"/>
                    <a:pt x="3106951" y="32678"/>
                    <a:pt x="3106951" y="44473"/>
                  </a:cubicBezTo>
                  <a:lnTo>
                    <a:pt x="3106951" y="892375"/>
                  </a:lnTo>
                  <a:cubicBezTo>
                    <a:pt x="3106951" y="916937"/>
                    <a:pt x="3087040" y="936848"/>
                    <a:pt x="3062478" y="936848"/>
                  </a:cubicBezTo>
                  <a:lnTo>
                    <a:pt x="44473" y="936848"/>
                  </a:lnTo>
                  <a:cubicBezTo>
                    <a:pt x="19911" y="936848"/>
                    <a:pt x="0" y="916937"/>
                    <a:pt x="0" y="892375"/>
                  </a:cubicBezTo>
                  <a:lnTo>
                    <a:pt x="0" y="44473"/>
                  </a:lnTo>
                  <a:cubicBezTo>
                    <a:pt x="0" y="32678"/>
                    <a:pt x="4686" y="21366"/>
                    <a:pt x="13026" y="13026"/>
                  </a:cubicBezTo>
                  <a:cubicBezTo>
                    <a:pt x="21366" y="4686"/>
                    <a:pt x="32678" y="0"/>
                    <a:pt x="44473" y="0"/>
                  </a:cubicBezTo>
                  <a:close/>
                </a:path>
              </a:pathLst>
            </a:custGeom>
            <a:solidFill>
              <a:srgbClr val="FEA82F"/>
            </a:solidFill>
            <a:ln w="38100" cap="rnd">
              <a:solidFill>
                <a:srgbClr val="2D3250"/>
              </a:solidFill>
              <a:prstDash val="solid"/>
              <a:round/>
            </a:ln>
          </p:spPr>
        </p:sp>
        <p:sp>
          <p:nvSpPr>
            <p:cNvPr name="TextBox 7" id="7"/>
            <p:cNvSpPr txBox="true"/>
            <p:nvPr/>
          </p:nvSpPr>
          <p:spPr>
            <a:xfrm>
              <a:off x="0" y="-38100"/>
              <a:ext cx="3106951" cy="97494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156908" y="3396099"/>
            <a:ext cx="8650290" cy="2494772"/>
          </a:xfrm>
          <a:prstGeom prst="rect">
            <a:avLst/>
          </a:prstGeom>
        </p:spPr>
        <p:txBody>
          <a:bodyPr anchor="t" rtlCol="false" tIns="0" lIns="0" bIns="0" rIns="0">
            <a:spAutoFit/>
          </a:bodyPr>
          <a:lstStyle/>
          <a:p>
            <a:pPr algn="l" marL="520431" indent="-260215" lvl="1">
              <a:lnSpc>
                <a:spcPts val="3374"/>
              </a:lnSpc>
              <a:buFont typeface="Arial"/>
              <a:buChar char="•"/>
            </a:pPr>
            <a:r>
              <a:rPr lang="en-US" sz="2410">
                <a:solidFill>
                  <a:srgbClr val="000000"/>
                </a:solidFill>
                <a:latin typeface="Poppins Medium"/>
              </a:rPr>
              <a:t>Membuat Website Presensi untuk Asisten Dosen</a:t>
            </a:r>
          </a:p>
          <a:p>
            <a:pPr algn="l" marL="520431" indent="-260215" lvl="1">
              <a:lnSpc>
                <a:spcPts val="3374"/>
              </a:lnSpc>
              <a:buFont typeface="Arial"/>
              <a:buChar char="•"/>
            </a:pPr>
            <a:r>
              <a:rPr lang="en-US" sz="2410">
                <a:solidFill>
                  <a:srgbClr val="000000"/>
                </a:solidFill>
                <a:latin typeface="Poppins Medium"/>
              </a:rPr>
              <a:t>Mengolah database yang diperlukan untuk website</a:t>
            </a:r>
          </a:p>
          <a:p>
            <a:pPr algn="l" marL="520431" indent="-260215" lvl="1">
              <a:lnSpc>
                <a:spcPts val="3374"/>
              </a:lnSpc>
              <a:buFont typeface="Arial"/>
              <a:buChar char="•"/>
            </a:pPr>
            <a:r>
              <a:rPr lang="en-US" sz="2410">
                <a:solidFill>
                  <a:srgbClr val="000000"/>
                </a:solidFill>
                <a:latin typeface="Poppins Medium"/>
              </a:rPr>
              <a:t>Implementasi PHP untuk pengembangan back-end</a:t>
            </a:r>
          </a:p>
          <a:p>
            <a:pPr algn="l" marL="520431" indent="-260215" lvl="1">
              <a:lnSpc>
                <a:spcPts val="3374"/>
              </a:lnSpc>
              <a:buFont typeface="Arial"/>
              <a:buChar char="•"/>
            </a:pPr>
            <a:r>
              <a:rPr lang="en-US" sz="2410">
                <a:solidFill>
                  <a:srgbClr val="000000"/>
                </a:solidFill>
                <a:latin typeface="Poppins Medium"/>
              </a:rPr>
              <a:t>Koordinasi dengan kepala dan staff SKPB terkait pengembangan website</a:t>
            </a:r>
          </a:p>
          <a:p>
            <a:pPr algn="l" marL="0" indent="0" lvl="0">
              <a:lnSpc>
                <a:spcPts val="3374"/>
              </a:lnSpc>
              <a:spcBef>
                <a:spcPct val="0"/>
              </a:spcBef>
            </a:pPr>
          </a:p>
        </p:txBody>
      </p:sp>
      <p:sp>
        <p:nvSpPr>
          <p:cNvPr name="Freeform 9" id="9"/>
          <p:cNvSpPr/>
          <p:nvPr/>
        </p:nvSpPr>
        <p:spPr>
          <a:xfrm flipH="false" flipV="false" rot="0">
            <a:off x="-4307921" y="5399437"/>
            <a:ext cx="4820664" cy="4687442"/>
          </a:xfrm>
          <a:custGeom>
            <a:avLst/>
            <a:gdLst/>
            <a:ahLst/>
            <a:cxnLst/>
            <a:rect r="r" b="b" t="t" l="l"/>
            <a:pathLst>
              <a:path h="4687442" w="4820664">
                <a:moveTo>
                  <a:pt x="0" y="0"/>
                </a:moveTo>
                <a:lnTo>
                  <a:pt x="4820665" y="0"/>
                </a:lnTo>
                <a:lnTo>
                  <a:pt x="4820665" y="4687443"/>
                </a:lnTo>
                <a:lnTo>
                  <a:pt x="0" y="4687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99336">
            <a:off x="1026004" y="2488500"/>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280052">
            <a:off x="16873915" y="2910917"/>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77570">
            <a:off x="16899946" y="693645"/>
            <a:ext cx="1864615" cy="1126368"/>
          </a:xfrm>
          <a:custGeom>
            <a:avLst/>
            <a:gdLst/>
            <a:ahLst/>
            <a:cxnLst/>
            <a:rect r="r" b="b" t="t" l="l"/>
            <a:pathLst>
              <a:path h="1126368" w="1864615">
                <a:moveTo>
                  <a:pt x="0" y="0"/>
                </a:moveTo>
                <a:lnTo>
                  <a:pt x="1864615" y="0"/>
                </a:lnTo>
                <a:lnTo>
                  <a:pt x="1864615" y="1126368"/>
                </a:lnTo>
                <a:lnTo>
                  <a:pt x="0" y="1126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294286">
            <a:off x="-419564" y="1144802"/>
            <a:ext cx="1864615" cy="1126368"/>
          </a:xfrm>
          <a:custGeom>
            <a:avLst/>
            <a:gdLst/>
            <a:ahLst/>
            <a:cxnLst/>
            <a:rect r="r" b="b" t="t" l="l"/>
            <a:pathLst>
              <a:path h="1126368" w="1864615">
                <a:moveTo>
                  <a:pt x="0" y="0"/>
                </a:moveTo>
                <a:lnTo>
                  <a:pt x="1864615" y="0"/>
                </a:lnTo>
                <a:lnTo>
                  <a:pt x="1864615" y="1126368"/>
                </a:lnTo>
                <a:lnTo>
                  <a:pt x="0" y="1126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511389" y="1329052"/>
            <a:ext cx="7159800" cy="3346269"/>
          </a:xfrm>
          <a:custGeom>
            <a:avLst/>
            <a:gdLst/>
            <a:ahLst/>
            <a:cxnLst/>
            <a:rect r="r" b="b" t="t" l="l"/>
            <a:pathLst>
              <a:path h="3346269" w="7159800">
                <a:moveTo>
                  <a:pt x="0" y="0"/>
                </a:moveTo>
                <a:lnTo>
                  <a:pt x="7159800" y="0"/>
                </a:lnTo>
                <a:lnTo>
                  <a:pt x="7159800" y="3346269"/>
                </a:lnTo>
                <a:lnTo>
                  <a:pt x="0" y="3346269"/>
                </a:lnTo>
                <a:lnTo>
                  <a:pt x="0" y="0"/>
                </a:lnTo>
                <a:close/>
              </a:path>
            </a:pathLst>
          </a:custGeom>
          <a:blipFill>
            <a:blip r:embed="rId8"/>
            <a:stretch>
              <a:fillRect l="0" t="-13627" r="0" b="-6726"/>
            </a:stretch>
          </a:blipFill>
        </p:spPr>
      </p:sp>
      <p:sp>
        <p:nvSpPr>
          <p:cNvPr name="Freeform 15" id="15"/>
          <p:cNvSpPr/>
          <p:nvPr/>
        </p:nvSpPr>
        <p:spPr>
          <a:xfrm flipH="false" flipV="false" rot="0">
            <a:off x="10507811" y="4675321"/>
            <a:ext cx="7166956" cy="3349613"/>
          </a:xfrm>
          <a:custGeom>
            <a:avLst/>
            <a:gdLst/>
            <a:ahLst/>
            <a:cxnLst/>
            <a:rect r="r" b="b" t="t" l="l"/>
            <a:pathLst>
              <a:path h="3349613" w="7166956">
                <a:moveTo>
                  <a:pt x="0" y="0"/>
                </a:moveTo>
                <a:lnTo>
                  <a:pt x="7166956" y="0"/>
                </a:lnTo>
                <a:lnTo>
                  <a:pt x="7166956" y="3349613"/>
                </a:lnTo>
                <a:lnTo>
                  <a:pt x="0" y="3349613"/>
                </a:lnTo>
                <a:lnTo>
                  <a:pt x="0" y="0"/>
                </a:lnTo>
                <a:close/>
              </a:path>
            </a:pathLst>
          </a:custGeom>
          <a:blipFill>
            <a:blip r:embed="rId9"/>
            <a:stretch>
              <a:fillRect l="0" t="-13627" r="0" b="-6726"/>
            </a:stretch>
          </a:blipFill>
        </p:spPr>
      </p:sp>
      <p:sp>
        <p:nvSpPr>
          <p:cNvPr name="Freeform 16" id="16"/>
          <p:cNvSpPr/>
          <p:nvPr/>
        </p:nvSpPr>
        <p:spPr>
          <a:xfrm flipH="false" flipV="false" rot="0">
            <a:off x="5224075" y="6542643"/>
            <a:ext cx="5290892" cy="3968169"/>
          </a:xfrm>
          <a:custGeom>
            <a:avLst/>
            <a:gdLst/>
            <a:ahLst/>
            <a:cxnLst/>
            <a:rect r="r" b="b" t="t" l="l"/>
            <a:pathLst>
              <a:path h="3968169" w="5290892">
                <a:moveTo>
                  <a:pt x="0" y="0"/>
                </a:moveTo>
                <a:lnTo>
                  <a:pt x="5290892" y="0"/>
                </a:lnTo>
                <a:lnTo>
                  <a:pt x="5290892" y="3968168"/>
                </a:lnTo>
                <a:lnTo>
                  <a:pt x="0" y="3968168"/>
                </a:lnTo>
                <a:lnTo>
                  <a:pt x="0" y="0"/>
                </a:lnTo>
                <a:close/>
              </a:path>
            </a:pathLst>
          </a:custGeom>
          <a:blipFill>
            <a:blip r:embed="rId10"/>
            <a:stretch>
              <a:fillRect l="0" t="0" r="0" b="0"/>
            </a:stretch>
          </a:blipFill>
        </p:spPr>
      </p:sp>
      <p:sp>
        <p:nvSpPr>
          <p:cNvPr name="Freeform 17" id="17"/>
          <p:cNvSpPr/>
          <p:nvPr/>
        </p:nvSpPr>
        <p:spPr>
          <a:xfrm flipH="false" flipV="false" rot="0">
            <a:off x="651681" y="6542643"/>
            <a:ext cx="4675273" cy="3744357"/>
          </a:xfrm>
          <a:custGeom>
            <a:avLst/>
            <a:gdLst/>
            <a:ahLst/>
            <a:cxnLst/>
            <a:rect r="r" b="b" t="t" l="l"/>
            <a:pathLst>
              <a:path h="3744357" w="4675273">
                <a:moveTo>
                  <a:pt x="0" y="0"/>
                </a:moveTo>
                <a:lnTo>
                  <a:pt x="4675273" y="0"/>
                </a:lnTo>
                <a:lnTo>
                  <a:pt x="4675273" y="3744357"/>
                </a:lnTo>
                <a:lnTo>
                  <a:pt x="0" y="3744357"/>
                </a:lnTo>
                <a:lnTo>
                  <a:pt x="0" y="0"/>
                </a:lnTo>
                <a:close/>
              </a:path>
            </a:pathLst>
          </a:custGeom>
          <a:blipFill>
            <a:blip r:embed="rId11"/>
            <a:stretch>
              <a:fillRect l="0" t="-54063" r="0" b="-67420"/>
            </a:stretch>
          </a:blipFill>
        </p:spPr>
      </p:sp>
      <p:sp>
        <p:nvSpPr>
          <p:cNvPr name="TextBox 18" id="18"/>
          <p:cNvSpPr txBox="true"/>
          <p:nvPr/>
        </p:nvSpPr>
        <p:spPr>
          <a:xfrm rot="0">
            <a:off x="1191658" y="1776667"/>
            <a:ext cx="7856460" cy="684712"/>
          </a:xfrm>
          <a:prstGeom prst="rect">
            <a:avLst/>
          </a:prstGeom>
        </p:spPr>
        <p:txBody>
          <a:bodyPr anchor="t" rtlCol="false" tIns="0" lIns="0" bIns="0" rIns="0">
            <a:spAutoFit/>
          </a:bodyPr>
          <a:lstStyle/>
          <a:p>
            <a:pPr algn="ctr">
              <a:lnSpc>
                <a:spcPts val="5346"/>
              </a:lnSpc>
              <a:spcBef>
                <a:spcPct val="0"/>
              </a:spcBef>
            </a:pPr>
            <a:r>
              <a:rPr lang="en-US" sz="3819">
                <a:solidFill>
                  <a:srgbClr val="000000"/>
                </a:solidFill>
                <a:latin typeface="Poppins Bold"/>
              </a:rPr>
              <a:t>Web Developer </a:t>
            </a:r>
          </a:p>
        </p:txBody>
      </p:sp>
      <p:sp>
        <p:nvSpPr>
          <p:cNvPr name="TextBox 19" id="19"/>
          <p:cNvSpPr txBox="true"/>
          <p:nvPr/>
        </p:nvSpPr>
        <p:spPr>
          <a:xfrm rot="0">
            <a:off x="12259154" y="9487187"/>
            <a:ext cx="6833725" cy="599692"/>
          </a:xfrm>
          <a:prstGeom prst="rect">
            <a:avLst/>
          </a:prstGeom>
        </p:spPr>
        <p:txBody>
          <a:bodyPr anchor="t" rtlCol="false" tIns="0" lIns="0" bIns="0" rIns="0">
            <a:spAutoFit/>
          </a:bodyPr>
          <a:lstStyle/>
          <a:p>
            <a:pPr algn="ctr">
              <a:lnSpc>
                <a:spcPts val="4650"/>
              </a:lnSpc>
              <a:spcBef>
                <a:spcPct val="0"/>
              </a:spcBef>
            </a:pPr>
            <a:r>
              <a:rPr lang="en-US" sz="3322">
                <a:solidFill>
                  <a:srgbClr val="000000"/>
                </a:solidFill>
                <a:latin typeface="Poppins Bold"/>
              </a:rPr>
              <a:t>Dec 2023 - Mar 2024</a:t>
            </a:r>
          </a:p>
        </p:txBody>
      </p:sp>
      <p:sp>
        <p:nvSpPr>
          <p:cNvPr name="TextBox 20" id="20"/>
          <p:cNvSpPr txBox="true"/>
          <p:nvPr/>
        </p:nvSpPr>
        <p:spPr>
          <a:xfrm rot="0">
            <a:off x="-1282834" y="283173"/>
            <a:ext cx="10330952" cy="1045879"/>
          </a:xfrm>
          <a:prstGeom prst="rect">
            <a:avLst/>
          </a:prstGeom>
        </p:spPr>
        <p:txBody>
          <a:bodyPr anchor="t" rtlCol="false" tIns="0" lIns="0" bIns="0" rIns="0">
            <a:spAutoFit/>
          </a:bodyPr>
          <a:lstStyle/>
          <a:p>
            <a:pPr algn="ctr">
              <a:lnSpc>
                <a:spcPts val="6589"/>
              </a:lnSpc>
            </a:pPr>
            <a:r>
              <a:rPr lang="en-US" sz="6863" spc="-528">
                <a:solidFill>
                  <a:srgbClr val="000000"/>
                </a:solidFill>
                <a:latin typeface="Heading Now 71-78 Bold"/>
              </a:rPr>
              <a:t>PROJECT</a:t>
            </a:r>
          </a:p>
        </p:txBody>
      </p:sp>
      <p:sp>
        <p:nvSpPr>
          <p:cNvPr name="TextBox 21" id="21"/>
          <p:cNvSpPr txBox="true"/>
          <p:nvPr/>
        </p:nvSpPr>
        <p:spPr>
          <a:xfrm rot="0">
            <a:off x="0" y="2375654"/>
            <a:ext cx="10239776" cy="505181"/>
          </a:xfrm>
          <a:prstGeom prst="rect">
            <a:avLst/>
          </a:prstGeom>
        </p:spPr>
        <p:txBody>
          <a:bodyPr anchor="t" rtlCol="false" tIns="0" lIns="0" bIns="0" rIns="0">
            <a:spAutoFit/>
          </a:bodyPr>
          <a:lstStyle/>
          <a:p>
            <a:pPr algn="ctr">
              <a:lnSpc>
                <a:spcPts val="3867"/>
              </a:lnSpc>
              <a:spcBef>
                <a:spcPct val="0"/>
              </a:spcBef>
            </a:pPr>
            <a:r>
              <a:rPr lang="en-US" sz="2762">
                <a:solidFill>
                  <a:srgbClr val="000000"/>
                </a:solidFill>
                <a:latin typeface="Poppins Bold"/>
              </a:rPr>
              <a:t>Subdirektorat Koordinasi Perkuliahan Bersama 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8342609"/>
            <a:ext cx="19312339" cy="4814134"/>
            <a:chOff x="0" y="0"/>
            <a:chExt cx="5086377" cy="1267920"/>
          </a:xfrm>
        </p:grpSpPr>
        <p:sp>
          <p:nvSpPr>
            <p:cNvPr name="Freeform 3" id="3"/>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4" id="4"/>
            <p:cNvSpPr txBox="true"/>
            <p:nvPr/>
          </p:nvSpPr>
          <p:spPr>
            <a:xfrm>
              <a:off x="0" y="-38100"/>
              <a:ext cx="5086377" cy="130602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99336">
            <a:off x="1362139" y="785949"/>
            <a:ext cx="770770" cy="770770"/>
          </a:xfrm>
          <a:custGeom>
            <a:avLst/>
            <a:gdLst/>
            <a:ahLst/>
            <a:cxnLst/>
            <a:rect r="r" b="b" t="t" l="l"/>
            <a:pathLst>
              <a:path h="770770" w="770770">
                <a:moveTo>
                  <a:pt x="0" y="0"/>
                </a:moveTo>
                <a:lnTo>
                  <a:pt x="770770" y="0"/>
                </a:lnTo>
                <a:lnTo>
                  <a:pt x="770770" y="770771"/>
                </a:lnTo>
                <a:lnTo>
                  <a:pt x="0" y="770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280052">
            <a:off x="16032467" y="658704"/>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56677">
            <a:off x="7515241" y="2638244"/>
            <a:ext cx="1075772" cy="649848"/>
          </a:xfrm>
          <a:custGeom>
            <a:avLst/>
            <a:gdLst/>
            <a:ahLst/>
            <a:cxnLst/>
            <a:rect r="r" b="b" t="t" l="l"/>
            <a:pathLst>
              <a:path h="649848" w="1075772">
                <a:moveTo>
                  <a:pt x="0" y="0"/>
                </a:moveTo>
                <a:lnTo>
                  <a:pt x="1075772" y="0"/>
                </a:lnTo>
                <a:lnTo>
                  <a:pt x="1075772" y="649848"/>
                </a:lnTo>
                <a:lnTo>
                  <a:pt x="0" y="649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6872702" y="753895"/>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88788" y="1028700"/>
            <a:ext cx="2507628" cy="861712"/>
          </a:xfrm>
          <a:custGeom>
            <a:avLst/>
            <a:gdLst/>
            <a:ahLst/>
            <a:cxnLst/>
            <a:rect r="r" b="b" t="t" l="l"/>
            <a:pathLst>
              <a:path h="861712" w="2507628">
                <a:moveTo>
                  <a:pt x="0" y="0"/>
                </a:moveTo>
                <a:lnTo>
                  <a:pt x="2507629" y="0"/>
                </a:lnTo>
                <a:lnTo>
                  <a:pt x="2507629"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8917" y="6668348"/>
            <a:ext cx="4824869" cy="3618652"/>
          </a:xfrm>
          <a:custGeom>
            <a:avLst/>
            <a:gdLst/>
            <a:ahLst/>
            <a:cxnLst/>
            <a:rect r="r" b="b" t="t" l="l"/>
            <a:pathLst>
              <a:path h="3618652" w="4824869">
                <a:moveTo>
                  <a:pt x="0" y="0"/>
                </a:moveTo>
                <a:lnTo>
                  <a:pt x="4824869" y="0"/>
                </a:lnTo>
                <a:lnTo>
                  <a:pt x="4824869" y="3618652"/>
                </a:lnTo>
                <a:lnTo>
                  <a:pt x="0" y="3618652"/>
                </a:lnTo>
                <a:lnTo>
                  <a:pt x="0" y="0"/>
                </a:lnTo>
                <a:close/>
              </a:path>
            </a:pathLst>
          </a:custGeom>
          <a:blipFill>
            <a:blip r:embed="rId8"/>
            <a:stretch>
              <a:fillRect l="0" t="0" r="0" b="0"/>
            </a:stretch>
          </a:blipFill>
        </p:spPr>
      </p:sp>
      <p:sp>
        <p:nvSpPr>
          <p:cNvPr name="Freeform 11" id="11"/>
          <p:cNvSpPr/>
          <p:nvPr/>
        </p:nvSpPr>
        <p:spPr>
          <a:xfrm flipH="false" flipV="false" rot="0">
            <a:off x="-833958" y="-801193"/>
            <a:ext cx="5519910" cy="5780301"/>
          </a:xfrm>
          <a:custGeom>
            <a:avLst/>
            <a:gdLst/>
            <a:ahLst/>
            <a:cxnLst/>
            <a:rect r="r" b="b" t="t" l="l"/>
            <a:pathLst>
              <a:path h="5780301" w="5519910">
                <a:moveTo>
                  <a:pt x="0" y="0"/>
                </a:moveTo>
                <a:lnTo>
                  <a:pt x="5519910" y="0"/>
                </a:lnTo>
                <a:lnTo>
                  <a:pt x="5519910" y="5780301"/>
                </a:lnTo>
                <a:lnTo>
                  <a:pt x="0" y="5780301"/>
                </a:lnTo>
                <a:lnTo>
                  <a:pt x="0" y="0"/>
                </a:lnTo>
                <a:close/>
              </a:path>
            </a:pathLst>
          </a:custGeom>
          <a:blipFill>
            <a:blip r:embed="rId9"/>
            <a:stretch>
              <a:fillRect l="0" t="-27326" r="0" b="0"/>
            </a:stretch>
          </a:blipFill>
        </p:spPr>
      </p:sp>
      <p:sp>
        <p:nvSpPr>
          <p:cNvPr name="Freeform 12" id="12"/>
          <p:cNvSpPr/>
          <p:nvPr/>
        </p:nvSpPr>
        <p:spPr>
          <a:xfrm flipH="false" flipV="false" rot="0">
            <a:off x="0" y="3443907"/>
            <a:ext cx="4685952" cy="3345206"/>
          </a:xfrm>
          <a:custGeom>
            <a:avLst/>
            <a:gdLst/>
            <a:ahLst/>
            <a:cxnLst/>
            <a:rect r="r" b="b" t="t" l="l"/>
            <a:pathLst>
              <a:path h="3345206" w="4685952">
                <a:moveTo>
                  <a:pt x="0" y="0"/>
                </a:moveTo>
                <a:lnTo>
                  <a:pt x="4685952" y="0"/>
                </a:lnTo>
                <a:lnTo>
                  <a:pt x="4685952" y="3345207"/>
                </a:lnTo>
                <a:lnTo>
                  <a:pt x="0" y="3345207"/>
                </a:lnTo>
                <a:lnTo>
                  <a:pt x="0" y="0"/>
                </a:lnTo>
                <a:close/>
              </a:path>
            </a:pathLst>
          </a:custGeom>
          <a:blipFill>
            <a:blip r:embed="rId10"/>
            <a:stretch>
              <a:fillRect l="0" t="-2529" r="0" b="-2529"/>
            </a:stretch>
          </a:blipFill>
        </p:spPr>
      </p:sp>
      <p:sp>
        <p:nvSpPr>
          <p:cNvPr name="Freeform 13" id="13"/>
          <p:cNvSpPr/>
          <p:nvPr/>
        </p:nvSpPr>
        <p:spPr>
          <a:xfrm flipH="false" flipV="false" rot="0">
            <a:off x="3128195" y="1615607"/>
            <a:ext cx="6015805" cy="6727001"/>
          </a:xfrm>
          <a:custGeom>
            <a:avLst/>
            <a:gdLst/>
            <a:ahLst/>
            <a:cxnLst/>
            <a:rect r="r" b="b" t="t" l="l"/>
            <a:pathLst>
              <a:path h="6727001" w="6015805">
                <a:moveTo>
                  <a:pt x="0" y="0"/>
                </a:moveTo>
                <a:lnTo>
                  <a:pt x="6015805" y="0"/>
                </a:lnTo>
                <a:lnTo>
                  <a:pt x="6015805" y="6727002"/>
                </a:lnTo>
                <a:lnTo>
                  <a:pt x="0" y="6727002"/>
                </a:lnTo>
                <a:lnTo>
                  <a:pt x="0" y="0"/>
                </a:lnTo>
                <a:close/>
              </a:path>
            </a:pathLst>
          </a:custGeom>
          <a:blipFill>
            <a:blip r:embed="rId11"/>
            <a:stretch>
              <a:fillRect l="0" t="0" r="0" b="0"/>
            </a:stretch>
          </a:blipFill>
        </p:spPr>
      </p:sp>
      <p:sp>
        <p:nvSpPr>
          <p:cNvPr name="TextBox 14" id="14"/>
          <p:cNvSpPr txBox="true"/>
          <p:nvPr/>
        </p:nvSpPr>
        <p:spPr>
          <a:xfrm rot="0">
            <a:off x="3978524" y="138872"/>
            <a:ext cx="10330952" cy="1045879"/>
          </a:xfrm>
          <a:prstGeom prst="rect">
            <a:avLst/>
          </a:prstGeom>
        </p:spPr>
        <p:txBody>
          <a:bodyPr anchor="t" rtlCol="false" tIns="0" lIns="0" bIns="0" rIns="0">
            <a:spAutoFit/>
          </a:bodyPr>
          <a:lstStyle/>
          <a:p>
            <a:pPr algn="ctr">
              <a:lnSpc>
                <a:spcPts val="6589"/>
              </a:lnSpc>
            </a:pPr>
            <a:r>
              <a:rPr lang="en-US" sz="6863" spc="-528">
                <a:solidFill>
                  <a:srgbClr val="000000"/>
                </a:solidFill>
                <a:latin typeface="Heading Now 71-78 Bold"/>
              </a:rPr>
              <a:t>EXPERIENCE</a:t>
            </a:r>
          </a:p>
        </p:txBody>
      </p:sp>
      <p:sp>
        <p:nvSpPr>
          <p:cNvPr name="TextBox 15" id="15"/>
          <p:cNvSpPr txBox="true"/>
          <p:nvPr/>
        </p:nvSpPr>
        <p:spPr>
          <a:xfrm rot="0">
            <a:off x="8262166" y="1736231"/>
            <a:ext cx="10669308" cy="1226937"/>
          </a:xfrm>
          <a:prstGeom prst="rect">
            <a:avLst/>
          </a:prstGeom>
        </p:spPr>
        <p:txBody>
          <a:bodyPr anchor="t" rtlCol="false" tIns="0" lIns="0" bIns="0" rIns="0">
            <a:spAutoFit/>
          </a:bodyPr>
          <a:lstStyle/>
          <a:p>
            <a:pPr algn="ctr">
              <a:lnSpc>
                <a:spcPts val="4823"/>
              </a:lnSpc>
            </a:pPr>
            <a:r>
              <a:rPr lang="en-US" sz="3445">
                <a:solidFill>
                  <a:srgbClr val="000000"/>
                </a:solidFill>
                <a:latin typeface="Poppins Bold"/>
              </a:rPr>
              <a:t>Pendanaan Lomba Bisnis </a:t>
            </a:r>
          </a:p>
          <a:p>
            <a:pPr algn="ctr">
              <a:lnSpc>
                <a:spcPts val="4823"/>
              </a:lnSpc>
              <a:spcBef>
                <a:spcPct val="0"/>
              </a:spcBef>
            </a:pPr>
            <a:r>
              <a:rPr lang="en-US" sz="3445">
                <a:solidFill>
                  <a:srgbClr val="000000"/>
                </a:solidFill>
                <a:latin typeface="Poppins Bold"/>
              </a:rPr>
              <a:t>ITS Youth Technopreneur 2023</a:t>
            </a:r>
          </a:p>
        </p:txBody>
      </p:sp>
      <p:sp>
        <p:nvSpPr>
          <p:cNvPr name="TextBox 16" id="16"/>
          <p:cNvSpPr txBox="true"/>
          <p:nvPr/>
        </p:nvSpPr>
        <p:spPr>
          <a:xfrm rot="0">
            <a:off x="9144000" y="3307841"/>
            <a:ext cx="8905640" cy="4043000"/>
          </a:xfrm>
          <a:prstGeom prst="rect">
            <a:avLst/>
          </a:prstGeom>
        </p:spPr>
        <p:txBody>
          <a:bodyPr anchor="t" rtlCol="false" tIns="0" lIns="0" bIns="0" rIns="0">
            <a:spAutoFit/>
          </a:bodyPr>
          <a:lstStyle/>
          <a:p>
            <a:pPr algn="just">
              <a:lnSpc>
                <a:spcPts val="3535"/>
              </a:lnSpc>
              <a:spcBef>
                <a:spcPct val="0"/>
              </a:spcBef>
            </a:pPr>
            <a:r>
              <a:rPr lang="en-US" sz="2525">
                <a:solidFill>
                  <a:srgbClr val="000000"/>
                </a:solidFill>
                <a:latin typeface="Poppins Medium"/>
              </a:rPr>
              <a:t>Pembuatan website STutor hingga mendapat pendanaan 7,5 juta. STutor merupakan sebuah platform yang memiliki </a:t>
            </a:r>
            <a:r>
              <a:rPr lang="en-US" sz="2525">
                <a:solidFill>
                  <a:srgbClr val="000000"/>
                </a:solidFill>
                <a:latin typeface="Poppins Medium Italics"/>
              </a:rPr>
              <a:t>noble purpose</a:t>
            </a:r>
            <a:r>
              <a:rPr lang="en-US" sz="2525">
                <a:solidFill>
                  <a:srgbClr val="000000"/>
                </a:solidFill>
                <a:latin typeface="Poppins Medium"/>
              </a:rPr>
              <a:t> untuk memudahkan siswa SD, SMP, SMA, hingga UMUM dalam menemukan jasa bimbingan belajar atau tutor yang berasal dari mahasiswa di Surabaya dan dapat dipanggil dengan biaya yang jauh lebih terjangkau untuk membantu proses belajar dalam menggapai cita-cita.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643218" y="2613930"/>
            <a:ext cx="9131216" cy="6129502"/>
            <a:chOff x="0" y="0"/>
            <a:chExt cx="3115610" cy="2091412"/>
          </a:xfrm>
        </p:grpSpPr>
        <p:sp>
          <p:nvSpPr>
            <p:cNvPr name="Freeform 3" id="3"/>
            <p:cNvSpPr/>
            <p:nvPr/>
          </p:nvSpPr>
          <p:spPr>
            <a:xfrm flipH="false" flipV="false" rot="0">
              <a:off x="0" y="0"/>
              <a:ext cx="3115610" cy="2091412"/>
            </a:xfrm>
            <a:custGeom>
              <a:avLst/>
              <a:gdLst/>
              <a:ahLst/>
              <a:cxnLst/>
              <a:rect r="r" b="b" t="t" l="l"/>
              <a:pathLst>
                <a:path h="2091412" w="3115610">
                  <a:moveTo>
                    <a:pt x="43240" y="0"/>
                  </a:moveTo>
                  <a:lnTo>
                    <a:pt x="3072369" y="0"/>
                  </a:lnTo>
                  <a:cubicBezTo>
                    <a:pt x="3096250" y="0"/>
                    <a:pt x="3115610" y="19359"/>
                    <a:pt x="3115610" y="43240"/>
                  </a:cubicBezTo>
                  <a:lnTo>
                    <a:pt x="3115610" y="2048172"/>
                  </a:lnTo>
                  <a:cubicBezTo>
                    <a:pt x="3115610" y="2072053"/>
                    <a:pt x="3096250" y="2091412"/>
                    <a:pt x="3072369" y="2091412"/>
                  </a:cubicBezTo>
                  <a:lnTo>
                    <a:pt x="43240" y="2091412"/>
                  </a:lnTo>
                  <a:cubicBezTo>
                    <a:pt x="19359" y="2091412"/>
                    <a:pt x="0" y="2072053"/>
                    <a:pt x="0" y="2048172"/>
                  </a:cubicBezTo>
                  <a:lnTo>
                    <a:pt x="0" y="43240"/>
                  </a:lnTo>
                  <a:cubicBezTo>
                    <a:pt x="0" y="19359"/>
                    <a:pt x="19359" y="0"/>
                    <a:pt x="43240" y="0"/>
                  </a:cubicBezTo>
                  <a:close/>
                </a:path>
              </a:pathLst>
            </a:custGeom>
            <a:solidFill>
              <a:srgbClr val="FF9494"/>
            </a:solidFill>
            <a:ln w="38100" cap="rnd">
              <a:solidFill>
                <a:srgbClr val="2D3250"/>
              </a:solidFill>
              <a:prstDash val="solid"/>
              <a:round/>
            </a:ln>
          </p:spPr>
        </p:sp>
        <p:sp>
          <p:nvSpPr>
            <p:cNvPr name="TextBox 4" id="4"/>
            <p:cNvSpPr txBox="true"/>
            <p:nvPr/>
          </p:nvSpPr>
          <p:spPr>
            <a:xfrm>
              <a:off x="0" y="-38100"/>
              <a:ext cx="3115610" cy="21295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2170" y="9162356"/>
            <a:ext cx="19312339" cy="4814134"/>
            <a:chOff x="0" y="0"/>
            <a:chExt cx="5086377" cy="1267920"/>
          </a:xfrm>
        </p:grpSpPr>
        <p:sp>
          <p:nvSpPr>
            <p:cNvPr name="Freeform 6" id="6"/>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7" id="7"/>
            <p:cNvSpPr txBox="true"/>
            <p:nvPr/>
          </p:nvSpPr>
          <p:spPr>
            <a:xfrm>
              <a:off x="0" y="-38100"/>
              <a:ext cx="5086377" cy="130602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299336">
            <a:off x="1362139" y="785949"/>
            <a:ext cx="770770" cy="770770"/>
          </a:xfrm>
          <a:custGeom>
            <a:avLst/>
            <a:gdLst/>
            <a:ahLst/>
            <a:cxnLst/>
            <a:rect r="r" b="b" t="t" l="l"/>
            <a:pathLst>
              <a:path h="770770" w="770770">
                <a:moveTo>
                  <a:pt x="0" y="0"/>
                </a:moveTo>
                <a:lnTo>
                  <a:pt x="770770" y="0"/>
                </a:lnTo>
                <a:lnTo>
                  <a:pt x="770770" y="770771"/>
                </a:lnTo>
                <a:lnTo>
                  <a:pt x="0" y="770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280052">
            <a:off x="16032467" y="658704"/>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456677">
            <a:off x="2203261" y="3853987"/>
            <a:ext cx="1075772" cy="649848"/>
          </a:xfrm>
          <a:custGeom>
            <a:avLst/>
            <a:gdLst/>
            <a:ahLst/>
            <a:cxnLst/>
            <a:rect r="r" b="b" t="t" l="l"/>
            <a:pathLst>
              <a:path h="649848" w="1075772">
                <a:moveTo>
                  <a:pt x="0" y="0"/>
                </a:moveTo>
                <a:lnTo>
                  <a:pt x="1075772" y="0"/>
                </a:lnTo>
                <a:lnTo>
                  <a:pt x="1075772" y="649848"/>
                </a:lnTo>
                <a:lnTo>
                  <a:pt x="0" y="649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6872702" y="753895"/>
            <a:ext cx="2507628" cy="861712"/>
          </a:xfrm>
          <a:custGeom>
            <a:avLst/>
            <a:gdLst/>
            <a:ahLst/>
            <a:cxnLst/>
            <a:rect r="r" b="b" t="t" l="l"/>
            <a:pathLst>
              <a:path h="861712" w="2507628">
                <a:moveTo>
                  <a:pt x="0" y="0"/>
                </a:moveTo>
                <a:lnTo>
                  <a:pt x="2507628" y="0"/>
                </a:lnTo>
                <a:lnTo>
                  <a:pt x="2507628"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88788" y="1028700"/>
            <a:ext cx="2507628" cy="861712"/>
          </a:xfrm>
          <a:custGeom>
            <a:avLst/>
            <a:gdLst/>
            <a:ahLst/>
            <a:cxnLst/>
            <a:rect r="r" b="b" t="t" l="l"/>
            <a:pathLst>
              <a:path h="861712" w="2507628">
                <a:moveTo>
                  <a:pt x="0" y="0"/>
                </a:moveTo>
                <a:lnTo>
                  <a:pt x="2507629" y="0"/>
                </a:lnTo>
                <a:lnTo>
                  <a:pt x="2507629" y="861712"/>
                </a:lnTo>
                <a:lnTo>
                  <a:pt x="0" y="86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774435" y="1671739"/>
            <a:ext cx="8055259" cy="4259325"/>
          </a:xfrm>
          <a:custGeom>
            <a:avLst/>
            <a:gdLst/>
            <a:ahLst/>
            <a:cxnLst/>
            <a:rect r="r" b="b" t="t" l="l"/>
            <a:pathLst>
              <a:path h="4259325" w="8055259">
                <a:moveTo>
                  <a:pt x="0" y="0"/>
                </a:moveTo>
                <a:lnTo>
                  <a:pt x="8055259" y="0"/>
                </a:lnTo>
                <a:lnTo>
                  <a:pt x="8055259" y="4259325"/>
                </a:lnTo>
                <a:lnTo>
                  <a:pt x="0" y="4259325"/>
                </a:lnTo>
                <a:lnTo>
                  <a:pt x="0" y="0"/>
                </a:lnTo>
                <a:close/>
              </a:path>
            </a:pathLst>
          </a:custGeom>
          <a:blipFill>
            <a:blip r:embed="rId8"/>
            <a:stretch>
              <a:fillRect l="0" t="-26080" r="0" b="0"/>
            </a:stretch>
          </a:blipFill>
        </p:spPr>
      </p:sp>
      <p:sp>
        <p:nvSpPr>
          <p:cNvPr name="Freeform 14" id="14"/>
          <p:cNvSpPr/>
          <p:nvPr/>
        </p:nvSpPr>
        <p:spPr>
          <a:xfrm flipH="false" flipV="false" rot="0">
            <a:off x="9774435" y="5931064"/>
            <a:ext cx="4519882" cy="3174141"/>
          </a:xfrm>
          <a:custGeom>
            <a:avLst/>
            <a:gdLst/>
            <a:ahLst/>
            <a:cxnLst/>
            <a:rect r="r" b="b" t="t" l="l"/>
            <a:pathLst>
              <a:path h="3174141" w="4519882">
                <a:moveTo>
                  <a:pt x="0" y="0"/>
                </a:moveTo>
                <a:lnTo>
                  <a:pt x="4519882" y="0"/>
                </a:lnTo>
                <a:lnTo>
                  <a:pt x="4519882" y="3174142"/>
                </a:lnTo>
                <a:lnTo>
                  <a:pt x="0" y="3174142"/>
                </a:lnTo>
                <a:lnTo>
                  <a:pt x="0" y="0"/>
                </a:lnTo>
                <a:close/>
              </a:path>
            </a:pathLst>
          </a:custGeom>
          <a:blipFill>
            <a:blip r:embed="rId9"/>
            <a:stretch>
              <a:fillRect l="0" t="0" r="0" b="-6797"/>
            </a:stretch>
          </a:blipFill>
        </p:spPr>
      </p:sp>
      <p:sp>
        <p:nvSpPr>
          <p:cNvPr name="Freeform 15" id="15"/>
          <p:cNvSpPr/>
          <p:nvPr/>
        </p:nvSpPr>
        <p:spPr>
          <a:xfrm flipH="false" flipV="false" rot="0">
            <a:off x="14435626" y="6293709"/>
            <a:ext cx="3690891" cy="2601947"/>
          </a:xfrm>
          <a:custGeom>
            <a:avLst/>
            <a:gdLst/>
            <a:ahLst/>
            <a:cxnLst/>
            <a:rect r="r" b="b" t="t" l="l"/>
            <a:pathLst>
              <a:path h="2601947" w="3690891">
                <a:moveTo>
                  <a:pt x="0" y="0"/>
                </a:moveTo>
                <a:lnTo>
                  <a:pt x="3690890" y="0"/>
                </a:lnTo>
                <a:lnTo>
                  <a:pt x="3690890" y="2601947"/>
                </a:lnTo>
                <a:lnTo>
                  <a:pt x="0" y="2601947"/>
                </a:lnTo>
                <a:lnTo>
                  <a:pt x="0" y="0"/>
                </a:lnTo>
                <a:close/>
              </a:path>
            </a:pathLst>
          </a:custGeom>
          <a:blipFill>
            <a:blip r:embed="rId10"/>
            <a:stretch>
              <a:fillRect l="0" t="0" r="0" b="0"/>
            </a:stretch>
          </a:blipFill>
        </p:spPr>
      </p:sp>
      <p:sp>
        <p:nvSpPr>
          <p:cNvPr name="TextBox 16" id="16"/>
          <p:cNvSpPr txBox="true"/>
          <p:nvPr/>
        </p:nvSpPr>
        <p:spPr>
          <a:xfrm rot="0">
            <a:off x="2944216" y="130688"/>
            <a:ext cx="12399569" cy="1274351"/>
          </a:xfrm>
          <a:prstGeom prst="rect">
            <a:avLst/>
          </a:prstGeom>
        </p:spPr>
        <p:txBody>
          <a:bodyPr anchor="t" rtlCol="false" tIns="0" lIns="0" bIns="0" rIns="0">
            <a:spAutoFit/>
          </a:bodyPr>
          <a:lstStyle/>
          <a:p>
            <a:pPr algn="ctr">
              <a:lnSpc>
                <a:spcPts val="7908"/>
              </a:lnSpc>
            </a:pPr>
            <a:r>
              <a:rPr lang="en-US" sz="8238" spc="-634">
                <a:solidFill>
                  <a:srgbClr val="000000"/>
                </a:solidFill>
                <a:latin typeface="Heading Now 71-78 Bold"/>
              </a:rPr>
              <a:t>EXPERIENCE</a:t>
            </a:r>
          </a:p>
        </p:txBody>
      </p:sp>
      <p:sp>
        <p:nvSpPr>
          <p:cNvPr name="TextBox 17" id="17"/>
          <p:cNvSpPr txBox="true"/>
          <p:nvPr/>
        </p:nvSpPr>
        <p:spPr>
          <a:xfrm rot="0">
            <a:off x="643218" y="1795162"/>
            <a:ext cx="6833725" cy="599692"/>
          </a:xfrm>
          <a:prstGeom prst="rect">
            <a:avLst/>
          </a:prstGeom>
        </p:spPr>
        <p:txBody>
          <a:bodyPr anchor="t" rtlCol="false" tIns="0" lIns="0" bIns="0" rIns="0">
            <a:spAutoFit/>
          </a:bodyPr>
          <a:lstStyle/>
          <a:p>
            <a:pPr algn="ctr">
              <a:lnSpc>
                <a:spcPts val="4650"/>
              </a:lnSpc>
              <a:spcBef>
                <a:spcPct val="0"/>
              </a:spcBef>
            </a:pPr>
            <a:r>
              <a:rPr lang="en-US" sz="3322">
                <a:solidFill>
                  <a:srgbClr val="000000"/>
                </a:solidFill>
                <a:latin typeface="Poppins Bold"/>
              </a:rPr>
              <a:t>SEKRETARIS 1 UKM TDC ITS</a:t>
            </a:r>
          </a:p>
        </p:txBody>
      </p:sp>
      <p:sp>
        <p:nvSpPr>
          <p:cNvPr name="TextBox 18" id="18"/>
          <p:cNvSpPr txBox="true"/>
          <p:nvPr/>
        </p:nvSpPr>
        <p:spPr>
          <a:xfrm rot="0">
            <a:off x="643218" y="3280273"/>
            <a:ext cx="8868065" cy="5016409"/>
          </a:xfrm>
          <a:prstGeom prst="rect">
            <a:avLst/>
          </a:prstGeom>
        </p:spPr>
        <p:txBody>
          <a:bodyPr anchor="t" rtlCol="false" tIns="0" lIns="0" bIns="0" rIns="0">
            <a:spAutoFit/>
          </a:bodyPr>
          <a:lstStyle/>
          <a:p>
            <a:pPr algn="just" marL="510609" indent="-255304" lvl="1">
              <a:lnSpc>
                <a:spcPts val="3311"/>
              </a:lnSpc>
              <a:buFont typeface="Arial"/>
              <a:buChar char="•"/>
            </a:pPr>
            <a:r>
              <a:rPr lang="en-US" sz="2365">
                <a:solidFill>
                  <a:srgbClr val="000000"/>
                </a:solidFill>
                <a:latin typeface="Poppins Medium"/>
              </a:rPr>
              <a:t>M</a:t>
            </a:r>
            <a:r>
              <a:rPr lang="en-US" sz="2365">
                <a:solidFill>
                  <a:srgbClr val="000000"/>
                </a:solidFill>
                <a:latin typeface="Poppins Medium"/>
              </a:rPr>
              <a:t>enyusun dan mengelola dokumen-dokumen administrasi, seperti surat-menyurat, notulen rapat, laporan kegiatan, dan arsip penting lainnya</a:t>
            </a:r>
          </a:p>
          <a:p>
            <a:pPr algn="just" marL="510609" indent="-255304" lvl="1">
              <a:lnSpc>
                <a:spcPts val="3311"/>
              </a:lnSpc>
              <a:buFont typeface="Arial"/>
              <a:buChar char="•"/>
            </a:pPr>
            <a:r>
              <a:rPr lang="en-US" sz="2365">
                <a:solidFill>
                  <a:srgbClr val="000000"/>
                </a:solidFill>
                <a:latin typeface="Poppins Medium"/>
              </a:rPr>
              <a:t>Mengelola data keanggotaan, termasuk pendaftaran anggota baru, memperbarui informasi anggota, dan menyimpan database keanggotaan</a:t>
            </a:r>
          </a:p>
          <a:p>
            <a:pPr algn="just" marL="510609" indent="-255304" lvl="1">
              <a:lnSpc>
                <a:spcPts val="3311"/>
              </a:lnSpc>
              <a:buFont typeface="Arial"/>
              <a:buChar char="•"/>
            </a:pPr>
            <a:r>
              <a:rPr lang="en-US" sz="2365">
                <a:solidFill>
                  <a:srgbClr val="000000"/>
                </a:solidFill>
                <a:latin typeface="Poppins Medium"/>
              </a:rPr>
              <a:t>Menyusun dan mengirim surat-surat resmi, termasuk undangan, surat permohonan rekomendasi atau izin</a:t>
            </a:r>
          </a:p>
          <a:p>
            <a:pPr algn="l" marL="510609" indent="-255304" lvl="1">
              <a:lnSpc>
                <a:spcPts val="3311"/>
              </a:lnSpc>
              <a:buFont typeface="Arial"/>
              <a:buChar char="•"/>
            </a:pPr>
            <a:r>
              <a:rPr lang="en-US" sz="2365">
                <a:solidFill>
                  <a:srgbClr val="000000"/>
                </a:solidFill>
                <a:latin typeface="Poppins Medium"/>
              </a:rPr>
              <a:t>Mendukung Ketua dan pengurus lainnya dalam menjalankan tugas-tugas manajerial dan operasional UKM TDC ITS</a:t>
            </a:r>
          </a:p>
          <a:p>
            <a:pPr algn="just">
              <a:lnSpc>
                <a:spcPts val="3311"/>
              </a:lnSpc>
              <a:spcBef>
                <a:spcPct val="0"/>
              </a:spcBef>
            </a:pPr>
          </a:p>
        </p:txBody>
      </p:sp>
      <p:sp>
        <p:nvSpPr>
          <p:cNvPr name="TextBox 19" id="19"/>
          <p:cNvSpPr txBox="true"/>
          <p:nvPr/>
        </p:nvSpPr>
        <p:spPr>
          <a:xfrm rot="0">
            <a:off x="-675716" y="9163050"/>
            <a:ext cx="6833725" cy="599692"/>
          </a:xfrm>
          <a:prstGeom prst="rect">
            <a:avLst/>
          </a:prstGeom>
        </p:spPr>
        <p:txBody>
          <a:bodyPr anchor="t" rtlCol="false" tIns="0" lIns="0" bIns="0" rIns="0">
            <a:spAutoFit/>
          </a:bodyPr>
          <a:lstStyle/>
          <a:p>
            <a:pPr algn="ctr">
              <a:lnSpc>
                <a:spcPts val="4650"/>
              </a:lnSpc>
              <a:spcBef>
                <a:spcPct val="0"/>
              </a:spcBef>
            </a:pPr>
            <a:r>
              <a:rPr lang="en-US" sz="3322">
                <a:solidFill>
                  <a:srgbClr val="000000"/>
                </a:solidFill>
                <a:latin typeface="Poppins Bold"/>
              </a:rPr>
              <a:t>Feb 2023 - Feb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8015409"/>
            <a:ext cx="19312339" cy="4814134"/>
            <a:chOff x="0" y="0"/>
            <a:chExt cx="5086377" cy="1267920"/>
          </a:xfrm>
        </p:grpSpPr>
        <p:sp>
          <p:nvSpPr>
            <p:cNvPr name="Freeform 3" id="3"/>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4" id="4"/>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409836" y="2289566"/>
            <a:ext cx="8878164" cy="5224665"/>
            <a:chOff x="0" y="0"/>
            <a:chExt cx="3106951" cy="1828394"/>
          </a:xfrm>
        </p:grpSpPr>
        <p:sp>
          <p:nvSpPr>
            <p:cNvPr name="Freeform 6" id="6"/>
            <p:cNvSpPr/>
            <p:nvPr/>
          </p:nvSpPr>
          <p:spPr>
            <a:xfrm flipH="false" flipV="false" rot="0">
              <a:off x="0" y="0"/>
              <a:ext cx="3106951" cy="1828394"/>
            </a:xfrm>
            <a:custGeom>
              <a:avLst/>
              <a:gdLst/>
              <a:ahLst/>
              <a:cxnLst/>
              <a:rect r="r" b="b" t="t" l="l"/>
              <a:pathLst>
                <a:path h="1828394" w="3106951">
                  <a:moveTo>
                    <a:pt x="44473" y="0"/>
                  </a:moveTo>
                  <a:lnTo>
                    <a:pt x="3062478" y="0"/>
                  </a:lnTo>
                  <a:cubicBezTo>
                    <a:pt x="3074273" y="0"/>
                    <a:pt x="3085585" y="4686"/>
                    <a:pt x="3093925" y="13026"/>
                  </a:cubicBezTo>
                  <a:cubicBezTo>
                    <a:pt x="3102265" y="21366"/>
                    <a:pt x="3106951" y="32678"/>
                    <a:pt x="3106951" y="44473"/>
                  </a:cubicBezTo>
                  <a:lnTo>
                    <a:pt x="3106951" y="1783921"/>
                  </a:lnTo>
                  <a:cubicBezTo>
                    <a:pt x="3106951" y="1808482"/>
                    <a:pt x="3087040" y="1828394"/>
                    <a:pt x="3062478" y="1828394"/>
                  </a:cubicBezTo>
                  <a:lnTo>
                    <a:pt x="44473" y="1828394"/>
                  </a:lnTo>
                  <a:cubicBezTo>
                    <a:pt x="19911" y="1828394"/>
                    <a:pt x="0" y="1808482"/>
                    <a:pt x="0" y="1783921"/>
                  </a:cubicBezTo>
                  <a:lnTo>
                    <a:pt x="0" y="44473"/>
                  </a:lnTo>
                  <a:cubicBezTo>
                    <a:pt x="0" y="32678"/>
                    <a:pt x="4686" y="21366"/>
                    <a:pt x="13026" y="13026"/>
                  </a:cubicBezTo>
                  <a:cubicBezTo>
                    <a:pt x="21366" y="4686"/>
                    <a:pt x="32678" y="0"/>
                    <a:pt x="44473" y="0"/>
                  </a:cubicBezTo>
                  <a:close/>
                </a:path>
              </a:pathLst>
            </a:custGeom>
            <a:solidFill>
              <a:srgbClr val="FEA82F"/>
            </a:solidFill>
            <a:ln w="38100" cap="rnd">
              <a:solidFill>
                <a:srgbClr val="2D3250"/>
              </a:solidFill>
              <a:prstDash val="solid"/>
              <a:round/>
            </a:ln>
          </p:spPr>
        </p:sp>
        <p:sp>
          <p:nvSpPr>
            <p:cNvPr name="TextBox 7" id="7"/>
            <p:cNvSpPr txBox="true"/>
            <p:nvPr/>
          </p:nvSpPr>
          <p:spPr>
            <a:xfrm>
              <a:off x="0" y="-38100"/>
              <a:ext cx="3106951" cy="186649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409836" y="2791401"/>
            <a:ext cx="8422417" cy="4154321"/>
          </a:xfrm>
          <a:prstGeom prst="rect">
            <a:avLst/>
          </a:prstGeom>
        </p:spPr>
        <p:txBody>
          <a:bodyPr anchor="t" rtlCol="false" tIns="0" lIns="0" bIns="0" rIns="0">
            <a:spAutoFit/>
          </a:bodyPr>
          <a:lstStyle/>
          <a:p>
            <a:pPr algn="l" marL="520431" indent="-260215" lvl="1">
              <a:lnSpc>
                <a:spcPts val="3374"/>
              </a:lnSpc>
              <a:spcBef>
                <a:spcPct val="0"/>
              </a:spcBef>
              <a:buFont typeface="Arial"/>
              <a:buChar char="•"/>
            </a:pPr>
            <a:r>
              <a:rPr lang="en-US" sz="2410">
                <a:solidFill>
                  <a:srgbClr val="000000"/>
                </a:solidFill>
                <a:latin typeface="Poppins Medium"/>
              </a:rPr>
              <a:t>Membant</a:t>
            </a:r>
            <a:r>
              <a:rPr lang="en-US" sz="2410" strike="noStrike" u="none">
                <a:solidFill>
                  <a:srgbClr val="000000"/>
                </a:solidFill>
                <a:latin typeface="Poppins Medium"/>
              </a:rPr>
              <a:t>u dalam menyusun agenda acara, termasuk jadwal kegiatan, pembicara, dan sesi</a:t>
            </a:r>
          </a:p>
          <a:p>
            <a:pPr algn="l" marL="520431" indent="-260215" lvl="1">
              <a:lnSpc>
                <a:spcPts val="3374"/>
              </a:lnSpc>
              <a:spcBef>
                <a:spcPct val="0"/>
              </a:spcBef>
              <a:buFont typeface="Arial"/>
              <a:buChar char="•"/>
            </a:pPr>
            <a:r>
              <a:rPr lang="en-US" sz="2410" strike="noStrike" u="none">
                <a:solidFill>
                  <a:srgbClr val="000000"/>
                </a:solidFill>
                <a:latin typeface="Poppins Medium"/>
              </a:rPr>
              <a:t>Mencatat notulen rapat panitia dengan rinci, termasuk keputusan yang diambil, tugas yang dibagikan, dan tenggat waktu</a:t>
            </a:r>
          </a:p>
          <a:p>
            <a:pPr algn="l" marL="520431" indent="-260215" lvl="1">
              <a:lnSpc>
                <a:spcPts val="3374"/>
              </a:lnSpc>
              <a:spcBef>
                <a:spcPct val="0"/>
              </a:spcBef>
              <a:buFont typeface="Arial"/>
              <a:buChar char="•"/>
            </a:pPr>
            <a:r>
              <a:rPr lang="en-US" sz="2410" strike="noStrike" u="none">
                <a:solidFill>
                  <a:srgbClr val="000000"/>
                </a:solidFill>
                <a:latin typeface="Poppins Medium"/>
              </a:rPr>
              <a:t>Membantu dalam penyusunan proposal acara untuk sponsor</a:t>
            </a:r>
          </a:p>
          <a:p>
            <a:pPr algn="l" marL="520431" indent="-260215" lvl="1">
              <a:lnSpc>
                <a:spcPts val="3374"/>
              </a:lnSpc>
              <a:spcBef>
                <a:spcPct val="0"/>
              </a:spcBef>
              <a:buFont typeface="Arial"/>
              <a:buChar char="•"/>
            </a:pPr>
            <a:r>
              <a:rPr lang="en-US" sz="2410" strike="noStrike" u="none">
                <a:solidFill>
                  <a:srgbClr val="000000"/>
                </a:solidFill>
                <a:latin typeface="Poppins Medium"/>
              </a:rPr>
              <a:t>Menyusun laporan akhir acara yang mencakup semua kegiatan, partisipasi, dan evaluasi</a:t>
            </a:r>
          </a:p>
          <a:p>
            <a:pPr algn="l" marL="0" indent="0" lvl="0">
              <a:lnSpc>
                <a:spcPts val="3374"/>
              </a:lnSpc>
              <a:spcBef>
                <a:spcPct val="0"/>
              </a:spcBef>
            </a:pPr>
          </a:p>
        </p:txBody>
      </p:sp>
      <p:sp>
        <p:nvSpPr>
          <p:cNvPr name="Freeform 9" id="9"/>
          <p:cNvSpPr/>
          <p:nvPr/>
        </p:nvSpPr>
        <p:spPr>
          <a:xfrm flipH="false" flipV="false" rot="0">
            <a:off x="17259300" y="4670287"/>
            <a:ext cx="6129124" cy="5959741"/>
          </a:xfrm>
          <a:custGeom>
            <a:avLst/>
            <a:gdLst/>
            <a:ahLst/>
            <a:cxnLst/>
            <a:rect r="r" b="b" t="t" l="l"/>
            <a:pathLst>
              <a:path h="5959741" w="6129124">
                <a:moveTo>
                  <a:pt x="0" y="0"/>
                </a:moveTo>
                <a:lnTo>
                  <a:pt x="6129124" y="0"/>
                </a:lnTo>
                <a:lnTo>
                  <a:pt x="6129124" y="5959741"/>
                </a:lnTo>
                <a:lnTo>
                  <a:pt x="0" y="5959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3788075" y="6068352"/>
            <a:ext cx="4820664" cy="4687442"/>
          </a:xfrm>
          <a:custGeom>
            <a:avLst/>
            <a:gdLst/>
            <a:ahLst/>
            <a:cxnLst/>
            <a:rect r="r" b="b" t="t" l="l"/>
            <a:pathLst>
              <a:path h="4687442" w="4820664">
                <a:moveTo>
                  <a:pt x="0" y="0"/>
                </a:moveTo>
                <a:lnTo>
                  <a:pt x="4820664" y="0"/>
                </a:lnTo>
                <a:lnTo>
                  <a:pt x="4820664" y="4687442"/>
                </a:lnTo>
                <a:lnTo>
                  <a:pt x="0" y="4687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299336">
            <a:off x="1060754" y="3077423"/>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280052">
            <a:off x="16873915" y="2910917"/>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377570">
            <a:off x="16899946" y="693645"/>
            <a:ext cx="1864615" cy="1126368"/>
          </a:xfrm>
          <a:custGeom>
            <a:avLst/>
            <a:gdLst/>
            <a:ahLst/>
            <a:cxnLst/>
            <a:rect r="r" b="b" t="t" l="l"/>
            <a:pathLst>
              <a:path h="1126368" w="1864615">
                <a:moveTo>
                  <a:pt x="0" y="0"/>
                </a:moveTo>
                <a:lnTo>
                  <a:pt x="1864615" y="0"/>
                </a:lnTo>
                <a:lnTo>
                  <a:pt x="1864615" y="1126368"/>
                </a:lnTo>
                <a:lnTo>
                  <a:pt x="0" y="1126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94286">
            <a:off x="-419564" y="1144802"/>
            <a:ext cx="1864615" cy="1126368"/>
          </a:xfrm>
          <a:custGeom>
            <a:avLst/>
            <a:gdLst/>
            <a:ahLst/>
            <a:cxnLst/>
            <a:rect r="r" b="b" t="t" l="l"/>
            <a:pathLst>
              <a:path h="1126368" w="1864615">
                <a:moveTo>
                  <a:pt x="0" y="0"/>
                </a:moveTo>
                <a:lnTo>
                  <a:pt x="1864615" y="0"/>
                </a:lnTo>
                <a:lnTo>
                  <a:pt x="1864615" y="1126368"/>
                </a:lnTo>
                <a:lnTo>
                  <a:pt x="0" y="1126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12744" y="239689"/>
            <a:ext cx="5976738" cy="5611358"/>
          </a:xfrm>
          <a:custGeom>
            <a:avLst/>
            <a:gdLst/>
            <a:ahLst/>
            <a:cxnLst/>
            <a:rect r="r" b="b" t="t" l="l"/>
            <a:pathLst>
              <a:path h="5611358" w="5976738">
                <a:moveTo>
                  <a:pt x="0" y="0"/>
                </a:moveTo>
                <a:lnTo>
                  <a:pt x="5976737" y="0"/>
                </a:lnTo>
                <a:lnTo>
                  <a:pt x="5976737" y="5611359"/>
                </a:lnTo>
                <a:lnTo>
                  <a:pt x="0" y="5611359"/>
                </a:lnTo>
                <a:lnTo>
                  <a:pt x="0" y="0"/>
                </a:lnTo>
                <a:close/>
              </a:path>
            </a:pathLst>
          </a:custGeom>
          <a:blipFill>
            <a:blip r:embed="rId8"/>
            <a:stretch>
              <a:fillRect l="0" t="-46713" r="-3308" b="0"/>
            </a:stretch>
          </a:blipFill>
        </p:spPr>
      </p:sp>
      <p:sp>
        <p:nvSpPr>
          <p:cNvPr name="Freeform 16" id="16"/>
          <p:cNvSpPr/>
          <p:nvPr/>
        </p:nvSpPr>
        <p:spPr>
          <a:xfrm flipH="false" flipV="false" rot="0">
            <a:off x="2496460" y="5143500"/>
            <a:ext cx="6714215" cy="4790510"/>
          </a:xfrm>
          <a:custGeom>
            <a:avLst/>
            <a:gdLst/>
            <a:ahLst/>
            <a:cxnLst/>
            <a:rect r="r" b="b" t="t" l="l"/>
            <a:pathLst>
              <a:path h="4790510" w="6714215">
                <a:moveTo>
                  <a:pt x="0" y="0"/>
                </a:moveTo>
                <a:lnTo>
                  <a:pt x="6714215" y="0"/>
                </a:lnTo>
                <a:lnTo>
                  <a:pt x="6714215" y="4790510"/>
                </a:lnTo>
                <a:lnTo>
                  <a:pt x="0" y="4790510"/>
                </a:lnTo>
                <a:lnTo>
                  <a:pt x="0" y="0"/>
                </a:lnTo>
                <a:close/>
              </a:path>
            </a:pathLst>
          </a:custGeom>
          <a:blipFill>
            <a:blip r:embed="rId9"/>
            <a:stretch>
              <a:fillRect l="0" t="-86875" r="0" b="0"/>
            </a:stretch>
          </a:blipFill>
        </p:spPr>
      </p:sp>
      <p:sp>
        <p:nvSpPr>
          <p:cNvPr name="TextBox 17" id="17"/>
          <p:cNvSpPr txBox="true"/>
          <p:nvPr/>
        </p:nvSpPr>
        <p:spPr>
          <a:xfrm rot="0">
            <a:off x="7738427" y="1313242"/>
            <a:ext cx="7856460" cy="684712"/>
          </a:xfrm>
          <a:prstGeom prst="rect">
            <a:avLst/>
          </a:prstGeom>
        </p:spPr>
        <p:txBody>
          <a:bodyPr anchor="t" rtlCol="false" tIns="0" lIns="0" bIns="0" rIns="0">
            <a:spAutoFit/>
          </a:bodyPr>
          <a:lstStyle/>
          <a:p>
            <a:pPr algn="ctr">
              <a:lnSpc>
                <a:spcPts val="5346"/>
              </a:lnSpc>
              <a:spcBef>
                <a:spcPct val="0"/>
              </a:spcBef>
            </a:pPr>
            <a:r>
              <a:rPr lang="en-US" sz="3819">
                <a:solidFill>
                  <a:srgbClr val="000000"/>
                </a:solidFill>
                <a:latin typeface="Poppins Bold"/>
              </a:rPr>
              <a:t>SEKRETARIS 1 TDC SUMMIT FEST</a:t>
            </a:r>
          </a:p>
        </p:txBody>
      </p:sp>
      <p:sp>
        <p:nvSpPr>
          <p:cNvPr name="TextBox 18" id="18"/>
          <p:cNvSpPr txBox="true"/>
          <p:nvPr/>
        </p:nvSpPr>
        <p:spPr>
          <a:xfrm rot="0">
            <a:off x="10998528" y="8316823"/>
            <a:ext cx="6833725" cy="599692"/>
          </a:xfrm>
          <a:prstGeom prst="rect">
            <a:avLst/>
          </a:prstGeom>
        </p:spPr>
        <p:txBody>
          <a:bodyPr anchor="t" rtlCol="false" tIns="0" lIns="0" bIns="0" rIns="0">
            <a:spAutoFit/>
          </a:bodyPr>
          <a:lstStyle/>
          <a:p>
            <a:pPr algn="ctr">
              <a:lnSpc>
                <a:spcPts val="4650"/>
              </a:lnSpc>
              <a:spcBef>
                <a:spcPct val="0"/>
              </a:spcBef>
            </a:pPr>
            <a:r>
              <a:rPr lang="en-US" sz="3322">
                <a:solidFill>
                  <a:srgbClr val="000000"/>
                </a:solidFill>
                <a:latin typeface="Poppins Bold"/>
              </a:rPr>
              <a:t>Jun 2022 - Sep 2022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512170" y="8908633"/>
            <a:ext cx="19312339" cy="4814134"/>
            <a:chOff x="0" y="0"/>
            <a:chExt cx="5086377" cy="1267920"/>
          </a:xfrm>
        </p:grpSpPr>
        <p:sp>
          <p:nvSpPr>
            <p:cNvPr name="Freeform 3" id="3"/>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4" id="4"/>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4203590" y="6778860"/>
            <a:ext cx="9292048" cy="5997595"/>
          </a:xfrm>
          <a:custGeom>
            <a:avLst/>
            <a:gdLst/>
            <a:ahLst/>
            <a:cxnLst/>
            <a:rect r="r" b="b" t="t" l="l"/>
            <a:pathLst>
              <a:path h="5997595" w="9292048">
                <a:moveTo>
                  <a:pt x="0" y="0"/>
                </a:moveTo>
                <a:lnTo>
                  <a:pt x="9292048" y="0"/>
                </a:lnTo>
                <a:lnTo>
                  <a:pt x="9292048" y="5997595"/>
                </a:lnTo>
                <a:lnTo>
                  <a:pt x="0" y="5997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99336">
            <a:off x="9563754" y="1353076"/>
            <a:ext cx="770770" cy="770770"/>
          </a:xfrm>
          <a:custGeom>
            <a:avLst/>
            <a:gdLst/>
            <a:ahLst/>
            <a:cxnLst/>
            <a:rect r="r" b="b" t="t" l="l"/>
            <a:pathLst>
              <a:path h="770770" w="770770">
                <a:moveTo>
                  <a:pt x="0" y="0"/>
                </a:moveTo>
                <a:lnTo>
                  <a:pt x="770771" y="0"/>
                </a:lnTo>
                <a:lnTo>
                  <a:pt x="770771"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280052">
            <a:off x="16873915" y="1058782"/>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77570">
            <a:off x="17591539" y="2832643"/>
            <a:ext cx="1630833" cy="985146"/>
          </a:xfrm>
          <a:custGeom>
            <a:avLst/>
            <a:gdLst/>
            <a:ahLst/>
            <a:cxnLst/>
            <a:rect r="r" b="b" t="t" l="l"/>
            <a:pathLst>
              <a:path h="985146" w="1630833">
                <a:moveTo>
                  <a:pt x="0" y="0"/>
                </a:moveTo>
                <a:lnTo>
                  <a:pt x="1630832" y="0"/>
                </a:lnTo>
                <a:lnTo>
                  <a:pt x="1630832" y="985146"/>
                </a:lnTo>
                <a:lnTo>
                  <a:pt x="0" y="98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77570">
            <a:off x="-797815" y="3137654"/>
            <a:ext cx="1630833" cy="985146"/>
          </a:xfrm>
          <a:custGeom>
            <a:avLst/>
            <a:gdLst/>
            <a:ahLst/>
            <a:cxnLst/>
            <a:rect r="r" b="b" t="t" l="l"/>
            <a:pathLst>
              <a:path h="985146" w="1630833">
                <a:moveTo>
                  <a:pt x="0" y="0"/>
                </a:moveTo>
                <a:lnTo>
                  <a:pt x="1630832" y="0"/>
                </a:lnTo>
                <a:lnTo>
                  <a:pt x="1630832" y="985147"/>
                </a:lnTo>
                <a:lnTo>
                  <a:pt x="0" y="985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167003" y="876748"/>
            <a:ext cx="2507628" cy="861712"/>
          </a:xfrm>
          <a:custGeom>
            <a:avLst/>
            <a:gdLst/>
            <a:ahLst/>
            <a:cxnLst/>
            <a:rect r="r" b="b" t="t" l="l"/>
            <a:pathLst>
              <a:path h="861712" w="2507628">
                <a:moveTo>
                  <a:pt x="0" y="0"/>
                </a:moveTo>
                <a:lnTo>
                  <a:pt x="2507629" y="0"/>
                </a:lnTo>
                <a:lnTo>
                  <a:pt x="2507629" y="861713"/>
                </a:lnTo>
                <a:lnTo>
                  <a:pt x="0" y="8617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464698" y="396583"/>
            <a:ext cx="6374349" cy="4780762"/>
          </a:xfrm>
          <a:custGeom>
            <a:avLst/>
            <a:gdLst/>
            <a:ahLst/>
            <a:cxnLst/>
            <a:rect r="r" b="b" t="t" l="l"/>
            <a:pathLst>
              <a:path h="4780762" w="6374349">
                <a:moveTo>
                  <a:pt x="0" y="0"/>
                </a:moveTo>
                <a:lnTo>
                  <a:pt x="6374349" y="0"/>
                </a:lnTo>
                <a:lnTo>
                  <a:pt x="6374349" y="4780761"/>
                </a:lnTo>
                <a:lnTo>
                  <a:pt x="0" y="4780761"/>
                </a:lnTo>
                <a:lnTo>
                  <a:pt x="0" y="0"/>
                </a:lnTo>
                <a:close/>
              </a:path>
            </a:pathLst>
          </a:custGeom>
          <a:blipFill>
            <a:blip r:embed="rId10"/>
            <a:stretch>
              <a:fillRect l="0" t="0" r="0" b="0"/>
            </a:stretch>
          </a:blipFill>
        </p:spPr>
      </p:sp>
      <p:sp>
        <p:nvSpPr>
          <p:cNvPr name="Freeform 12" id="12"/>
          <p:cNvSpPr/>
          <p:nvPr/>
        </p:nvSpPr>
        <p:spPr>
          <a:xfrm flipH="false" flipV="false" rot="0">
            <a:off x="13636760" y="322733"/>
            <a:ext cx="4075742" cy="5434323"/>
          </a:xfrm>
          <a:custGeom>
            <a:avLst/>
            <a:gdLst/>
            <a:ahLst/>
            <a:cxnLst/>
            <a:rect r="r" b="b" t="t" l="l"/>
            <a:pathLst>
              <a:path h="5434323" w="4075742">
                <a:moveTo>
                  <a:pt x="0" y="0"/>
                </a:moveTo>
                <a:lnTo>
                  <a:pt x="4075743" y="0"/>
                </a:lnTo>
                <a:lnTo>
                  <a:pt x="4075743" y="5434323"/>
                </a:lnTo>
                <a:lnTo>
                  <a:pt x="0" y="5434323"/>
                </a:lnTo>
                <a:lnTo>
                  <a:pt x="0" y="0"/>
                </a:lnTo>
                <a:close/>
              </a:path>
            </a:pathLst>
          </a:custGeom>
          <a:blipFill>
            <a:blip r:embed="rId11"/>
            <a:stretch>
              <a:fillRect l="0" t="0" r="0" b="0"/>
            </a:stretch>
          </a:blipFill>
        </p:spPr>
      </p:sp>
      <p:sp>
        <p:nvSpPr>
          <p:cNvPr name="Freeform 13" id="13"/>
          <p:cNvSpPr/>
          <p:nvPr/>
        </p:nvSpPr>
        <p:spPr>
          <a:xfrm flipH="false" flipV="false" rot="0">
            <a:off x="6354657" y="5177344"/>
            <a:ext cx="6354086" cy="3731289"/>
          </a:xfrm>
          <a:custGeom>
            <a:avLst/>
            <a:gdLst/>
            <a:ahLst/>
            <a:cxnLst/>
            <a:rect r="r" b="b" t="t" l="l"/>
            <a:pathLst>
              <a:path h="3731289" w="6354086">
                <a:moveTo>
                  <a:pt x="0" y="0"/>
                </a:moveTo>
                <a:lnTo>
                  <a:pt x="6354086" y="0"/>
                </a:lnTo>
                <a:lnTo>
                  <a:pt x="6354086" y="3731289"/>
                </a:lnTo>
                <a:lnTo>
                  <a:pt x="0" y="3731289"/>
                </a:lnTo>
                <a:lnTo>
                  <a:pt x="0" y="0"/>
                </a:lnTo>
                <a:close/>
              </a:path>
            </a:pathLst>
          </a:custGeom>
          <a:blipFill>
            <a:blip r:embed="rId12"/>
            <a:stretch>
              <a:fillRect l="0" t="-27661" r="0" b="0"/>
            </a:stretch>
          </a:blipFill>
        </p:spPr>
      </p:sp>
      <p:sp>
        <p:nvSpPr>
          <p:cNvPr name="Freeform 14" id="14"/>
          <p:cNvSpPr/>
          <p:nvPr/>
        </p:nvSpPr>
        <p:spPr>
          <a:xfrm flipH="false" flipV="false" rot="0">
            <a:off x="12708743" y="5177344"/>
            <a:ext cx="6801030" cy="3825580"/>
          </a:xfrm>
          <a:custGeom>
            <a:avLst/>
            <a:gdLst/>
            <a:ahLst/>
            <a:cxnLst/>
            <a:rect r="r" b="b" t="t" l="l"/>
            <a:pathLst>
              <a:path h="3825580" w="6801030">
                <a:moveTo>
                  <a:pt x="0" y="0"/>
                </a:moveTo>
                <a:lnTo>
                  <a:pt x="6801030" y="0"/>
                </a:lnTo>
                <a:lnTo>
                  <a:pt x="6801030" y="3825580"/>
                </a:lnTo>
                <a:lnTo>
                  <a:pt x="0" y="3825580"/>
                </a:lnTo>
                <a:lnTo>
                  <a:pt x="0" y="0"/>
                </a:lnTo>
                <a:close/>
              </a:path>
            </a:pathLst>
          </a:custGeom>
          <a:blipFill>
            <a:blip r:embed="rId13"/>
            <a:stretch>
              <a:fillRect l="0" t="0" r="0" b="0"/>
            </a:stretch>
          </a:blipFill>
        </p:spPr>
      </p:sp>
      <p:sp>
        <p:nvSpPr>
          <p:cNvPr name="TextBox 15" id="15"/>
          <p:cNvSpPr txBox="true"/>
          <p:nvPr/>
        </p:nvSpPr>
        <p:spPr>
          <a:xfrm rot="0">
            <a:off x="148670" y="1231405"/>
            <a:ext cx="7053890" cy="960194"/>
          </a:xfrm>
          <a:prstGeom prst="rect">
            <a:avLst/>
          </a:prstGeom>
        </p:spPr>
        <p:txBody>
          <a:bodyPr anchor="t" rtlCol="false" tIns="0" lIns="0" bIns="0" rIns="0">
            <a:spAutoFit/>
          </a:bodyPr>
          <a:lstStyle/>
          <a:p>
            <a:pPr algn="ctr">
              <a:lnSpc>
                <a:spcPts val="3775"/>
              </a:lnSpc>
            </a:pPr>
            <a:r>
              <a:rPr lang="en-US" sz="2697">
                <a:solidFill>
                  <a:srgbClr val="000000"/>
                </a:solidFill>
                <a:latin typeface="Poppins Bold"/>
              </a:rPr>
              <a:t>Staff Business Production TDC ITS</a:t>
            </a:r>
          </a:p>
          <a:p>
            <a:pPr algn="ctr">
              <a:lnSpc>
                <a:spcPts val="3775"/>
              </a:lnSpc>
              <a:spcBef>
                <a:spcPct val="0"/>
              </a:spcBef>
            </a:pPr>
          </a:p>
        </p:txBody>
      </p:sp>
      <p:sp>
        <p:nvSpPr>
          <p:cNvPr name="TextBox 16" id="16"/>
          <p:cNvSpPr txBox="true"/>
          <p:nvPr/>
        </p:nvSpPr>
        <p:spPr>
          <a:xfrm rot="0">
            <a:off x="17601" y="1816240"/>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Jan 2022 - Des 2022</a:t>
            </a:r>
          </a:p>
        </p:txBody>
      </p:sp>
      <p:sp>
        <p:nvSpPr>
          <p:cNvPr name="TextBox 17" id="17"/>
          <p:cNvSpPr txBox="true"/>
          <p:nvPr/>
        </p:nvSpPr>
        <p:spPr>
          <a:xfrm rot="0">
            <a:off x="279739" y="2963695"/>
            <a:ext cx="7053890" cy="483944"/>
          </a:xfrm>
          <a:prstGeom prst="rect">
            <a:avLst/>
          </a:prstGeom>
        </p:spPr>
        <p:txBody>
          <a:bodyPr anchor="t" rtlCol="false" tIns="0" lIns="0" bIns="0" rIns="0">
            <a:spAutoFit/>
          </a:bodyPr>
          <a:lstStyle/>
          <a:p>
            <a:pPr algn="ctr">
              <a:lnSpc>
                <a:spcPts val="3775"/>
              </a:lnSpc>
              <a:spcBef>
                <a:spcPct val="0"/>
              </a:spcBef>
            </a:pPr>
            <a:r>
              <a:rPr lang="en-US" sz="2697">
                <a:solidFill>
                  <a:srgbClr val="000000"/>
                </a:solidFill>
                <a:latin typeface="Poppins Bold"/>
              </a:rPr>
              <a:t>Koor Divisi Acara TDC For Startup</a:t>
            </a:r>
          </a:p>
        </p:txBody>
      </p:sp>
      <p:sp>
        <p:nvSpPr>
          <p:cNvPr name="TextBox 18" id="18"/>
          <p:cNvSpPr txBox="true"/>
          <p:nvPr/>
        </p:nvSpPr>
        <p:spPr>
          <a:xfrm rot="0">
            <a:off x="148670" y="3548530"/>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Apr 2022 - Juni 2022</a:t>
            </a:r>
          </a:p>
        </p:txBody>
      </p:sp>
      <p:sp>
        <p:nvSpPr>
          <p:cNvPr name="TextBox 19" id="19"/>
          <p:cNvSpPr txBox="true"/>
          <p:nvPr/>
        </p:nvSpPr>
        <p:spPr>
          <a:xfrm rot="0">
            <a:off x="410809" y="4647154"/>
            <a:ext cx="7053890" cy="483944"/>
          </a:xfrm>
          <a:prstGeom prst="rect">
            <a:avLst/>
          </a:prstGeom>
        </p:spPr>
        <p:txBody>
          <a:bodyPr anchor="t" rtlCol="false" tIns="0" lIns="0" bIns="0" rIns="0">
            <a:spAutoFit/>
          </a:bodyPr>
          <a:lstStyle/>
          <a:p>
            <a:pPr algn="ctr">
              <a:lnSpc>
                <a:spcPts val="3775"/>
              </a:lnSpc>
              <a:spcBef>
                <a:spcPct val="0"/>
              </a:spcBef>
            </a:pPr>
            <a:r>
              <a:rPr lang="en-US" sz="2697">
                <a:solidFill>
                  <a:srgbClr val="000000"/>
                </a:solidFill>
                <a:latin typeface="Poppins Bold"/>
              </a:rPr>
              <a:t>Staff Pelatihan Desain TDC ITS</a:t>
            </a:r>
          </a:p>
        </p:txBody>
      </p:sp>
      <p:sp>
        <p:nvSpPr>
          <p:cNvPr name="TextBox 20" id="20"/>
          <p:cNvSpPr txBox="true"/>
          <p:nvPr/>
        </p:nvSpPr>
        <p:spPr>
          <a:xfrm rot="0">
            <a:off x="279739" y="5231990"/>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Apr 2022 - Mei 2022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3"/>
        </a:solidFill>
      </p:bgPr>
    </p:bg>
    <p:spTree>
      <p:nvGrpSpPr>
        <p:cNvPr id="1" name=""/>
        <p:cNvGrpSpPr/>
        <p:nvPr/>
      </p:nvGrpSpPr>
      <p:grpSpPr>
        <a:xfrm>
          <a:off x="0" y="0"/>
          <a:ext cx="0" cy="0"/>
          <a:chOff x="0" y="0"/>
          <a:chExt cx="0" cy="0"/>
        </a:xfrm>
      </p:grpSpPr>
      <p:grpSp>
        <p:nvGrpSpPr>
          <p:cNvPr name="Group 2" id="2"/>
          <p:cNvGrpSpPr/>
          <p:nvPr/>
        </p:nvGrpSpPr>
        <p:grpSpPr>
          <a:xfrm rot="0">
            <a:off x="1089921" y="308124"/>
            <a:ext cx="7569624" cy="3082871"/>
            <a:chOff x="0" y="0"/>
            <a:chExt cx="2716728" cy="1106438"/>
          </a:xfrm>
        </p:grpSpPr>
        <p:sp>
          <p:nvSpPr>
            <p:cNvPr name="Freeform 3" id="3"/>
            <p:cNvSpPr/>
            <p:nvPr/>
          </p:nvSpPr>
          <p:spPr>
            <a:xfrm flipH="false" flipV="false" rot="0">
              <a:off x="0" y="0"/>
              <a:ext cx="2716728" cy="1106438"/>
            </a:xfrm>
            <a:custGeom>
              <a:avLst/>
              <a:gdLst/>
              <a:ahLst/>
              <a:cxnLst/>
              <a:rect r="r" b="b" t="t" l="l"/>
              <a:pathLst>
                <a:path h="1106438" w="2716728">
                  <a:moveTo>
                    <a:pt x="52161" y="0"/>
                  </a:moveTo>
                  <a:lnTo>
                    <a:pt x="2664568" y="0"/>
                  </a:lnTo>
                  <a:cubicBezTo>
                    <a:pt x="2678401" y="0"/>
                    <a:pt x="2691669" y="5496"/>
                    <a:pt x="2701451" y="15278"/>
                  </a:cubicBezTo>
                  <a:cubicBezTo>
                    <a:pt x="2711233" y="25060"/>
                    <a:pt x="2716728" y="38327"/>
                    <a:pt x="2716728" y="52161"/>
                  </a:cubicBezTo>
                  <a:lnTo>
                    <a:pt x="2716728" y="1054278"/>
                  </a:lnTo>
                  <a:cubicBezTo>
                    <a:pt x="2716728" y="1083085"/>
                    <a:pt x="2693375" y="1106438"/>
                    <a:pt x="2664568" y="1106438"/>
                  </a:cubicBezTo>
                  <a:lnTo>
                    <a:pt x="52161" y="1106438"/>
                  </a:lnTo>
                  <a:cubicBezTo>
                    <a:pt x="23353" y="1106438"/>
                    <a:pt x="0" y="1083085"/>
                    <a:pt x="0" y="1054278"/>
                  </a:cubicBezTo>
                  <a:lnTo>
                    <a:pt x="0" y="52161"/>
                  </a:lnTo>
                  <a:cubicBezTo>
                    <a:pt x="0" y="23353"/>
                    <a:pt x="23353" y="0"/>
                    <a:pt x="52161" y="0"/>
                  </a:cubicBezTo>
                  <a:close/>
                </a:path>
              </a:pathLst>
            </a:custGeom>
            <a:solidFill>
              <a:srgbClr val="FF9494"/>
            </a:solidFill>
            <a:ln w="38100" cap="rnd">
              <a:solidFill>
                <a:srgbClr val="2D3250"/>
              </a:solidFill>
              <a:prstDash val="solid"/>
              <a:round/>
            </a:ln>
          </p:spPr>
        </p:sp>
        <p:sp>
          <p:nvSpPr>
            <p:cNvPr name="TextBox 4" id="4"/>
            <p:cNvSpPr txBox="true"/>
            <p:nvPr/>
          </p:nvSpPr>
          <p:spPr>
            <a:xfrm>
              <a:off x="0" y="-38100"/>
              <a:ext cx="2716728" cy="11445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2170" y="6562362"/>
            <a:ext cx="19312339" cy="4814134"/>
            <a:chOff x="0" y="0"/>
            <a:chExt cx="5086377" cy="1267920"/>
          </a:xfrm>
        </p:grpSpPr>
        <p:sp>
          <p:nvSpPr>
            <p:cNvPr name="Freeform 6" id="6"/>
            <p:cNvSpPr/>
            <p:nvPr/>
          </p:nvSpPr>
          <p:spPr>
            <a:xfrm flipH="false" flipV="false" rot="0">
              <a:off x="0" y="0"/>
              <a:ext cx="5086378" cy="1267920"/>
            </a:xfrm>
            <a:custGeom>
              <a:avLst/>
              <a:gdLst/>
              <a:ahLst/>
              <a:cxnLst/>
              <a:rect r="r" b="b" t="t" l="l"/>
              <a:pathLst>
                <a:path h="1267920" w="5086378">
                  <a:moveTo>
                    <a:pt x="0" y="0"/>
                  </a:moveTo>
                  <a:lnTo>
                    <a:pt x="5086378" y="0"/>
                  </a:lnTo>
                  <a:lnTo>
                    <a:pt x="5086378" y="1267920"/>
                  </a:lnTo>
                  <a:lnTo>
                    <a:pt x="0" y="1267920"/>
                  </a:lnTo>
                  <a:close/>
                </a:path>
              </a:pathLst>
            </a:custGeom>
            <a:solidFill>
              <a:srgbClr val="7895B2"/>
            </a:solidFill>
            <a:ln w="38100" cap="sq">
              <a:solidFill>
                <a:srgbClr val="000000"/>
              </a:solidFill>
              <a:prstDash val="solid"/>
              <a:miter/>
            </a:ln>
          </p:spPr>
        </p:sp>
        <p:sp>
          <p:nvSpPr>
            <p:cNvPr name="TextBox 7" id="7"/>
            <p:cNvSpPr txBox="true"/>
            <p:nvPr/>
          </p:nvSpPr>
          <p:spPr>
            <a:xfrm>
              <a:off x="0" y="-38100"/>
              <a:ext cx="5086377" cy="13060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5474681" y="5696624"/>
            <a:ext cx="3954726" cy="1521359"/>
          </a:xfrm>
          <a:custGeom>
            <a:avLst/>
            <a:gdLst/>
            <a:ahLst/>
            <a:cxnLst/>
            <a:rect r="r" b="b" t="t" l="l"/>
            <a:pathLst>
              <a:path h="1521359" w="3954726">
                <a:moveTo>
                  <a:pt x="0" y="0"/>
                </a:moveTo>
                <a:lnTo>
                  <a:pt x="3954727" y="0"/>
                </a:lnTo>
                <a:lnTo>
                  <a:pt x="3954727" y="1521360"/>
                </a:lnTo>
                <a:lnTo>
                  <a:pt x="0" y="1521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105928" y="3390995"/>
            <a:ext cx="1038072" cy="10380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A82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299336">
            <a:off x="643315" y="3648766"/>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5988220" y="1018625"/>
            <a:ext cx="3005865" cy="1032924"/>
          </a:xfrm>
          <a:custGeom>
            <a:avLst/>
            <a:gdLst/>
            <a:ahLst/>
            <a:cxnLst/>
            <a:rect r="r" b="b" t="t" l="l"/>
            <a:pathLst>
              <a:path h="1032924" w="3005865">
                <a:moveTo>
                  <a:pt x="0" y="0"/>
                </a:moveTo>
                <a:lnTo>
                  <a:pt x="3005865" y="0"/>
                </a:lnTo>
                <a:lnTo>
                  <a:pt x="3005865" y="1032925"/>
                </a:lnTo>
                <a:lnTo>
                  <a:pt x="0" y="1032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80052">
            <a:off x="14126881" y="1048708"/>
            <a:ext cx="770770" cy="770770"/>
          </a:xfrm>
          <a:custGeom>
            <a:avLst/>
            <a:gdLst/>
            <a:ahLst/>
            <a:cxnLst/>
            <a:rect r="r" b="b" t="t" l="l"/>
            <a:pathLst>
              <a:path h="770770" w="770770">
                <a:moveTo>
                  <a:pt x="0" y="0"/>
                </a:moveTo>
                <a:lnTo>
                  <a:pt x="770770" y="0"/>
                </a:lnTo>
                <a:lnTo>
                  <a:pt x="770770" y="770770"/>
                </a:lnTo>
                <a:lnTo>
                  <a:pt x="0" y="770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377570">
            <a:off x="11200736" y="7679571"/>
            <a:ext cx="1481446" cy="894905"/>
          </a:xfrm>
          <a:custGeom>
            <a:avLst/>
            <a:gdLst/>
            <a:ahLst/>
            <a:cxnLst/>
            <a:rect r="r" b="b" t="t" l="l"/>
            <a:pathLst>
              <a:path h="894905" w="1481446">
                <a:moveTo>
                  <a:pt x="0" y="0"/>
                </a:moveTo>
                <a:lnTo>
                  <a:pt x="1481445" y="0"/>
                </a:lnTo>
                <a:lnTo>
                  <a:pt x="1481445" y="894905"/>
                </a:lnTo>
                <a:lnTo>
                  <a:pt x="0" y="8949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390598">
            <a:off x="6163123" y="8208119"/>
            <a:ext cx="1481446" cy="894905"/>
          </a:xfrm>
          <a:custGeom>
            <a:avLst/>
            <a:gdLst/>
            <a:ahLst/>
            <a:cxnLst/>
            <a:rect r="r" b="b" t="t" l="l"/>
            <a:pathLst>
              <a:path h="894905" w="1481446">
                <a:moveTo>
                  <a:pt x="0" y="0"/>
                </a:moveTo>
                <a:lnTo>
                  <a:pt x="1481446" y="0"/>
                </a:lnTo>
                <a:lnTo>
                  <a:pt x="1481446" y="894905"/>
                </a:lnTo>
                <a:lnTo>
                  <a:pt x="0" y="894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5171767" y="3801841"/>
            <a:ext cx="1890804" cy="649749"/>
          </a:xfrm>
          <a:custGeom>
            <a:avLst/>
            <a:gdLst/>
            <a:ahLst/>
            <a:cxnLst/>
            <a:rect r="r" b="b" t="t" l="l"/>
            <a:pathLst>
              <a:path h="649749" w="1890804">
                <a:moveTo>
                  <a:pt x="0" y="0"/>
                </a:moveTo>
                <a:lnTo>
                  <a:pt x="1890804" y="0"/>
                </a:lnTo>
                <a:lnTo>
                  <a:pt x="1890804" y="649749"/>
                </a:lnTo>
                <a:lnTo>
                  <a:pt x="0" y="6497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377570">
            <a:off x="9476243" y="4472791"/>
            <a:ext cx="1630833" cy="985146"/>
          </a:xfrm>
          <a:custGeom>
            <a:avLst/>
            <a:gdLst/>
            <a:ahLst/>
            <a:cxnLst/>
            <a:rect r="r" b="b" t="t" l="l"/>
            <a:pathLst>
              <a:path h="985146" w="1630833">
                <a:moveTo>
                  <a:pt x="0" y="0"/>
                </a:moveTo>
                <a:lnTo>
                  <a:pt x="1630833" y="0"/>
                </a:lnTo>
                <a:lnTo>
                  <a:pt x="1630833" y="985146"/>
                </a:lnTo>
                <a:lnTo>
                  <a:pt x="0" y="985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0" y="3801841"/>
            <a:ext cx="5022556" cy="3015844"/>
          </a:xfrm>
          <a:custGeom>
            <a:avLst/>
            <a:gdLst/>
            <a:ahLst/>
            <a:cxnLst/>
            <a:rect r="r" b="b" t="t" l="l"/>
            <a:pathLst>
              <a:path h="3015844" w="5022556">
                <a:moveTo>
                  <a:pt x="0" y="0"/>
                </a:moveTo>
                <a:lnTo>
                  <a:pt x="5022556" y="0"/>
                </a:lnTo>
                <a:lnTo>
                  <a:pt x="5022556" y="3015844"/>
                </a:lnTo>
                <a:lnTo>
                  <a:pt x="0" y="3015844"/>
                </a:lnTo>
                <a:lnTo>
                  <a:pt x="0" y="0"/>
                </a:lnTo>
                <a:close/>
              </a:path>
            </a:pathLst>
          </a:custGeom>
          <a:blipFill>
            <a:blip r:embed="rId12"/>
            <a:stretch>
              <a:fillRect l="0" t="-11025" r="0" b="0"/>
            </a:stretch>
          </a:blipFill>
        </p:spPr>
      </p:sp>
      <p:sp>
        <p:nvSpPr>
          <p:cNvPr name="Freeform 20" id="20"/>
          <p:cNvSpPr/>
          <p:nvPr/>
        </p:nvSpPr>
        <p:spPr>
          <a:xfrm flipH="false" flipV="false" rot="0">
            <a:off x="0" y="6457304"/>
            <a:ext cx="4337416" cy="3765509"/>
          </a:xfrm>
          <a:custGeom>
            <a:avLst/>
            <a:gdLst/>
            <a:ahLst/>
            <a:cxnLst/>
            <a:rect r="r" b="b" t="t" l="l"/>
            <a:pathLst>
              <a:path h="3765509" w="4337416">
                <a:moveTo>
                  <a:pt x="0" y="0"/>
                </a:moveTo>
                <a:lnTo>
                  <a:pt x="4337416" y="0"/>
                </a:lnTo>
                <a:lnTo>
                  <a:pt x="4337416" y="3765509"/>
                </a:lnTo>
                <a:lnTo>
                  <a:pt x="0" y="3765509"/>
                </a:lnTo>
                <a:lnTo>
                  <a:pt x="0" y="0"/>
                </a:lnTo>
                <a:close/>
              </a:path>
            </a:pathLst>
          </a:custGeom>
          <a:blipFill>
            <a:blip r:embed="rId13"/>
            <a:stretch>
              <a:fillRect l="0" t="-55227" r="0" b="-49550"/>
            </a:stretch>
          </a:blipFill>
        </p:spPr>
      </p:sp>
      <p:sp>
        <p:nvSpPr>
          <p:cNvPr name="Freeform 21" id="21"/>
          <p:cNvSpPr/>
          <p:nvPr/>
        </p:nvSpPr>
        <p:spPr>
          <a:xfrm flipH="false" flipV="false" rot="0">
            <a:off x="4181811" y="3801841"/>
            <a:ext cx="5444071" cy="6671882"/>
          </a:xfrm>
          <a:custGeom>
            <a:avLst/>
            <a:gdLst/>
            <a:ahLst/>
            <a:cxnLst/>
            <a:rect r="r" b="b" t="t" l="l"/>
            <a:pathLst>
              <a:path h="6671882" w="5444071">
                <a:moveTo>
                  <a:pt x="0" y="0"/>
                </a:moveTo>
                <a:lnTo>
                  <a:pt x="5444070" y="0"/>
                </a:lnTo>
                <a:lnTo>
                  <a:pt x="5444070" y="6671882"/>
                </a:lnTo>
                <a:lnTo>
                  <a:pt x="0" y="6671882"/>
                </a:lnTo>
                <a:lnTo>
                  <a:pt x="0" y="0"/>
                </a:lnTo>
                <a:close/>
              </a:path>
            </a:pathLst>
          </a:custGeom>
          <a:blipFill>
            <a:blip r:embed="rId14"/>
            <a:stretch>
              <a:fillRect l="0" t="0" r="0" b="0"/>
            </a:stretch>
          </a:blipFill>
        </p:spPr>
      </p:sp>
      <p:grpSp>
        <p:nvGrpSpPr>
          <p:cNvPr name="Group 22" id="22"/>
          <p:cNvGrpSpPr/>
          <p:nvPr/>
        </p:nvGrpSpPr>
        <p:grpSpPr>
          <a:xfrm rot="0">
            <a:off x="9625881" y="926878"/>
            <a:ext cx="7633419" cy="1856039"/>
            <a:chOff x="0" y="0"/>
            <a:chExt cx="2739624" cy="666130"/>
          </a:xfrm>
        </p:grpSpPr>
        <p:sp>
          <p:nvSpPr>
            <p:cNvPr name="Freeform 23" id="23"/>
            <p:cNvSpPr/>
            <p:nvPr/>
          </p:nvSpPr>
          <p:spPr>
            <a:xfrm flipH="false" flipV="false" rot="0">
              <a:off x="0" y="0"/>
              <a:ext cx="2739624" cy="666130"/>
            </a:xfrm>
            <a:custGeom>
              <a:avLst/>
              <a:gdLst/>
              <a:ahLst/>
              <a:cxnLst/>
              <a:rect r="r" b="b" t="t" l="l"/>
              <a:pathLst>
                <a:path h="666130" w="2739624">
                  <a:moveTo>
                    <a:pt x="51725" y="0"/>
                  </a:moveTo>
                  <a:lnTo>
                    <a:pt x="2687899" y="0"/>
                  </a:lnTo>
                  <a:cubicBezTo>
                    <a:pt x="2701617" y="0"/>
                    <a:pt x="2714774" y="5450"/>
                    <a:pt x="2724474" y="15150"/>
                  </a:cubicBezTo>
                  <a:cubicBezTo>
                    <a:pt x="2734175" y="24850"/>
                    <a:pt x="2739624" y="38007"/>
                    <a:pt x="2739624" y="51725"/>
                  </a:cubicBezTo>
                  <a:lnTo>
                    <a:pt x="2739624" y="614405"/>
                  </a:lnTo>
                  <a:cubicBezTo>
                    <a:pt x="2739624" y="628123"/>
                    <a:pt x="2734175" y="641280"/>
                    <a:pt x="2724474" y="650980"/>
                  </a:cubicBezTo>
                  <a:cubicBezTo>
                    <a:pt x="2714774" y="660681"/>
                    <a:pt x="2701617" y="666130"/>
                    <a:pt x="2687899" y="666130"/>
                  </a:cubicBezTo>
                  <a:lnTo>
                    <a:pt x="51725" y="666130"/>
                  </a:lnTo>
                  <a:cubicBezTo>
                    <a:pt x="38007" y="666130"/>
                    <a:pt x="24850" y="660681"/>
                    <a:pt x="15150" y="650980"/>
                  </a:cubicBezTo>
                  <a:cubicBezTo>
                    <a:pt x="5450" y="641280"/>
                    <a:pt x="0" y="628123"/>
                    <a:pt x="0" y="614405"/>
                  </a:cubicBezTo>
                  <a:lnTo>
                    <a:pt x="0" y="51725"/>
                  </a:lnTo>
                  <a:cubicBezTo>
                    <a:pt x="0" y="38007"/>
                    <a:pt x="5450" y="24850"/>
                    <a:pt x="15150" y="15150"/>
                  </a:cubicBezTo>
                  <a:cubicBezTo>
                    <a:pt x="24850" y="5450"/>
                    <a:pt x="38007" y="0"/>
                    <a:pt x="51725" y="0"/>
                  </a:cubicBezTo>
                  <a:close/>
                </a:path>
              </a:pathLst>
            </a:custGeom>
            <a:solidFill>
              <a:srgbClr val="FF9494"/>
            </a:solidFill>
            <a:ln w="38100" cap="rnd">
              <a:solidFill>
                <a:srgbClr val="2D3250"/>
              </a:solidFill>
              <a:prstDash val="solid"/>
              <a:round/>
            </a:ln>
          </p:spPr>
        </p:sp>
        <p:sp>
          <p:nvSpPr>
            <p:cNvPr name="TextBox 24" id="24"/>
            <p:cNvSpPr txBox="true"/>
            <p:nvPr/>
          </p:nvSpPr>
          <p:spPr>
            <a:xfrm>
              <a:off x="0" y="-38100"/>
              <a:ext cx="2739624" cy="704230"/>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9946058" y="6544374"/>
            <a:ext cx="7980821" cy="3591370"/>
          </a:xfrm>
          <a:custGeom>
            <a:avLst/>
            <a:gdLst/>
            <a:ahLst/>
            <a:cxnLst/>
            <a:rect r="r" b="b" t="t" l="l"/>
            <a:pathLst>
              <a:path h="3591370" w="7980821">
                <a:moveTo>
                  <a:pt x="0" y="0"/>
                </a:moveTo>
                <a:lnTo>
                  <a:pt x="7980821" y="0"/>
                </a:lnTo>
                <a:lnTo>
                  <a:pt x="7980821" y="3591369"/>
                </a:lnTo>
                <a:lnTo>
                  <a:pt x="0" y="3591369"/>
                </a:lnTo>
                <a:lnTo>
                  <a:pt x="0" y="0"/>
                </a:lnTo>
                <a:close/>
              </a:path>
            </a:pathLst>
          </a:custGeom>
          <a:blipFill>
            <a:blip r:embed="rId15"/>
            <a:stretch>
              <a:fillRect l="0" t="0" r="0" b="0"/>
            </a:stretch>
          </a:blipFill>
        </p:spPr>
      </p:sp>
      <p:sp>
        <p:nvSpPr>
          <p:cNvPr name="Freeform 26" id="26"/>
          <p:cNvSpPr/>
          <p:nvPr/>
        </p:nvSpPr>
        <p:spPr>
          <a:xfrm flipH="false" flipV="false" rot="0">
            <a:off x="11927679" y="2547997"/>
            <a:ext cx="5999200" cy="3996376"/>
          </a:xfrm>
          <a:custGeom>
            <a:avLst/>
            <a:gdLst/>
            <a:ahLst/>
            <a:cxnLst/>
            <a:rect r="r" b="b" t="t" l="l"/>
            <a:pathLst>
              <a:path h="3996376" w="5999200">
                <a:moveTo>
                  <a:pt x="0" y="0"/>
                </a:moveTo>
                <a:lnTo>
                  <a:pt x="5999200" y="0"/>
                </a:lnTo>
                <a:lnTo>
                  <a:pt x="5999200" y="3996377"/>
                </a:lnTo>
                <a:lnTo>
                  <a:pt x="0" y="3996377"/>
                </a:lnTo>
                <a:lnTo>
                  <a:pt x="0" y="0"/>
                </a:lnTo>
                <a:close/>
              </a:path>
            </a:pathLst>
          </a:custGeom>
          <a:blipFill>
            <a:blip r:embed="rId16"/>
            <a:stretch>
              <a:fillRect l="0" t="0" r="0" b="0"/>
            </a:stretch>
          </a:blipFill>
        </p:spPr>
      </p:sp>
      <p:sp>
        <p:nvSpPr>
          <p:cNvPr name="TextBox 27" id="27"/>
          <p:cNvSpPr txBox="true"/>
          <p:nvPr/>
        </p:nvSpPr>
        <p:spPr>
          <a:xfrm rot="0">
            <a:off x="1089921" y="408680"/>
            <a:ext cx="7865271" cy="960194"/>
          </a:xfrm>
          <a:prstGeom prst="rect">
            <a:avLst/>
          </a:prstGeom>
        </p:spPr>
        <p:txBody>
          <a:bodyPr anchor="t" rtlCol="false" tIns="0" lIns="0" bIns="0" rIns="0">
            <a:spAutoFit/>
          </a:bodyPr>
          <a:lstStyle/>
          <a:p>
            <a:pPr algn="ctr">
              <a:lnSpc>
                <a:spcPts val="3775"/>
              </a:lnSpc>
            </a:pPr>
            <a:r>
              <a:rPr lang="en-US" sz="2697">
                <a:solidFill>
                  <a:srgbClr val="000000"/>
                </a:solidFill>
                <a:latin typeface="Poppins Bold"/>
              </a:rPr>
              <a:t>Staff Finance Olimpiade Matematika ITS</a:t>
            </a:r>
          </a:p>
          <a:p>
            <a:pPr algn="ctr">
              <a:lnSpc>
                <a:spcPts val="3775"/>
              </a:lnSpc>
              <a:spcBef>
                <a:spcPct val="0"/>
              </a:spcBef>
            </a:pPr>
          </a:p>
        </p:txBody>
      </p:sp>
      <p:sp>
        <p:nvSpPr>
          <p:cNvPr name="TextBox 28" id="28"/>
          <p:cNvSpPr txBox="true"/>
          <p:nvPr/>
        </p:nvSpPr>
        <p:spPr>
          <a:xfrm rot="0">
            <a:off x="1233473" y="993516"/>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Mar 2023 - Oct 2023</a:t>
            </a:r>
          </a:p>
        </p:txBody>
      </p:sp>
      <p:sp>
        <p:nvSpPr>
          <p:cNvPr name="TextBox 29" id="29"/>
          <p:cNvSpPr txBox="true"/>
          <p:nvPr/>
        </p:nvSpPr>
        <p:spPr>
          <a:xfrm rot="0">
            <a:off x="1233473" y="1645966"/>
            <a:ext cx="7053890" cy="960194"/>
          </a:xfrm>
          <a:prstGeom prst="rect">
            <a:avLst/>
          </a:prstGeom>
        </p:spPr>
        <p:txBody>
          <a:bodyPr anchor="t" rtlCol="false" tIns="0" lIns="0" bIns="0" rIns="0">
            <a:spAutoFit/>
          </a:bodyPr>
          <a:lstStyle/>
          <a:p>
            <a:pPr algn="ctr">
              <a:lnSpc>
                <a:spcPts val="3775"/>
              </a:lnSpc>
              <a:spcBef>
                <a:spcPct val="0"/>
              </a:spcBef>
            </a:pPr>
            <a:r>
              <a:rPr lang="en-US" sz="2697">
                <a:solidFill>
                  <a:srgbClr val="000000"/>
                </a:solidFill>
                <a:latin typeface="Poppins Bold"/>
              </a:rPr>
              <a:t>Volunteer Accomodation and Transportation</a:t>
            </a:r>
          </a:p>
        </p:txBody>
      </p:sp>
      <p:sp>
        <p:nvSpPr>
          <p:cNvPr name="TextBox 30" id="30"/>
          <p:cNvSpPr txBox="true"/>
          <p:nvPr/>
        </p:nvSpPr>
        <p:spPr>
          <a:xfrm rot="0">
            <a:off x="1347788" y="2782324"/>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Juli 2022 - Aug 2022</a:t>
            </a:r>
          </a:p>
        </p:txBody>
      </p:sp>
      <p:sp>
        <p:nvSpPr>
          <p:cNvPr name="TextBox 31" id="31"/>
          <p:cNvSpPr txBox="true"/>
          <p:nvPr/>
        </p:nvSpPr>
        <p:spPr>
          <a:xfrm rot="0">
            <a:off x="9769434" y="1365615"/>
            <a:ext cx="7865271" cy="483944"/>
          </a:xfrm>
          <a:prstGeom prst="rect">
            <a:avLst/>
          </a:prstGeom>
        </p:spPr>
        <p:txBody>
          <a:bodyPr anchor="t" rtlCol="false" tIns="0" lIns="0" bIns="0" rIns="0">
            <a:spAutoFit/>
          </a:bodyPr>
          <a:lstStyle/>
          <a:p>
            <a:pPr algn="ctr">
              <a:lnSpc>
                <a:spcPts val="3775"/>
              </a:lnSpc>
              <a:spcBef>
                <a:spcPct val="0"/>
              </a:spcBef>
            </a:pPr>
            <a:r>
              <a:rPr lang="en-US" sz="2697">
                <a:solidFill>
                  <a:srgbClr val="000000"/>
                </a:solidFill>
                <a:latin typeface="Poppins Bold"/>
              </a:rPr>
              <a:t>Staff Event OK2BK Matematika ITS </a:t>
            </a:r>
          </a:p>
        </p:txBody>
      </p:sp>
      <p:sp>
        <p:nvSpPr>
          <p:cNvPr name="TextBox 32" id="32"/>
          <p:cNvSpPr txBox="true"/>
          <p:nvPr/>
        </p:nvSpPr>
        <p:spPr>
          <a:xfrm rot="0">
            <a:off x="9769434" y="1947909"/>
            <a:ext cx="7053890" cy="375359"/>
          </a:xfrm>
          <a:prstGeom prst="rect">
            <a:avLst/>
          </a:prstGeom>
        </p:spPr>
        <p:txBody>
          <a:bodyPr anchor="t" rtlCol="false" tIns="0" lIns="0" bIns="0" rIns="0">
            <a:spAutoFit/>
          </a:bodyPr>
          <a:lstStyle/>
          <a:p>
            <a:pPr algn="ctr">
              <a:lnSpc>
                <a:spcPts val="2935"/>
              </a:lnSpc>
              <a:spcBef>
                <a:spcPct val="0"/>
              </a:spcBef>
            </a:pPr>
            <a:r>
              <a:rPr lang="en-US" sz="2097">
                <a:solidFill>
                  <a:srgbClr val="000000"/>
                </a:solidFill>
                <a:latin typeface="Poppins"/>
              </a:rPr>
              <a:t>Aug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DAGHgyUV6bQ</dc:identifier>
  <dcterms:modified xsi:type="dcterms:W3CDTF">2011-08-01T06:04:30Z</dcterms:modified>
  <cp:revision>1</cp:revision>
  <dc:title>Krem dan Kuning Ilustrasi Tugas Presentasi</dc:title>
</cp:coreProperties>
</file>